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 id="2147483726" r:id="rId3"/>
    <p:sldMasterId id="2147483763" r:id="rId4"/>
    <p:sldMasterId id="2147483775" r:id="rId5"/>
  </p:sldMasterIdLst>
  <p:notesMasterIdLst>
    <p:notesMasterId r:id="rId47"/>
  </p:notesMasterIdLst>
  <p:handoutMasterIdLst>
    <p:handoutMasterId r:id="rId48"/>
  </p:handoutMasterIdLst>
  <p:sldIdLst>
    <p:sldId id="398" r:id="rId6"/>
    <p:sldId id="397" r:id="rId7"/>
    <p:sldId id="406" r:id="rId8"/>
    <p:sldId id="645" r:id="rId9"/>
    <p:sldId id="654" r:id="rId10"/>
    <p:sldId id="399" r:id="rId11"/>
    <p:sldId id="648" r:id="rId12"/>
    <p:sldId id="656" r:id="rId13"/>
    <p:sldId id="657" r:id="rId14"/>
    <p:sldId id="658" r:id="rId15"/>
    <p:sldId id="663" r:id="rId16"/>
    <p:sldId id="664" r:id="rId17"/>
    <p:sldId id="665" r:id="rId18"/>
    <p:sldId id="650" r:id="rId19"/>
    <p:sldId id="313" r:id="rId20"/>
    <p:sldId id="652" r:id="rId21"/>
    <p:sldId id="644" r:id="rId22"/>
    <p:sldId id="659" r:id="rId23"/>
    <p:sldId id="660" r:id="rId24"/>
    <p:sldId id="646" r:id="rId25"/>
    <p:sldId id="315" r:id="rId26"/>
    <p:sldId id="324" r:id="rId27"/>
    <p:sldId id="528" r:id="rId28"/>
    <p:sldId id="605" r:id="rId29"/>
    <p:sldId id="604" r:id="rId30"/>
    <p:sldId id="631" r:id="rId31"/>
    <p:sldId id="634" r:id="rId32"/>
    <p:sldId id="661" r:id="rId33"/>
    <p:sldId id="651" r:id="rId34"/>
    <p:sldId id="618" r:id="rId35"/>
    <p:sldId id="573" r:id="rId36"/>
    <p:sldId id="611" r:id="rId37"/>
    <p:sldId id="612" r:id="rId38"/>
    <p:sldId id="616" r:id="rId39"/>
    <p:sldId id="617" r:id="rId40"/>
    <p:sldId id="619" r:id="rId41"/>
    <p:sldId id="576" r:id="rId42"/>
    <p:sldId id="522" r:id="rId43"/>
    <p:sldId id="602" r:id="rId44"/>
    <p:sldId id="603" r:id="rId45"/>
    <p:sldId id="609" r:id="rId46"/>
  </p:sldIdLst>
  <p:sldSz cx="9144000" cy="6858000" type="screen4x3"/>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Consolas" panose="020B0609020204030204" pitchFamily="49" charset="0"/>
      <p:regular r:id="rId55"/>
      <p:bold r:id="rId56"/>
      <p:italic r:id="rId57"/>
      <p:boldItalic r:id="rId58"/>
    </p:embeddedFont>
    <p:embeddedFont>
      <p:font typeface="Mangal" panose="02040503050203030202" pitchFamily="18" charset="0"/>
      <p:regular r:id="rId59"/>
    </p:embeddedFont>
    <p:embeddedFont>
      <p:font typeface="MS PGothic" panose="020B0600070205080204" pitchFamily="34" charset="-128"/>
      <p:regular r:id="rId60"/>
    </p:embeddedFont>
    <p:embeddedFont>
      <p:font typeface="Segoe Pro" panose="020B0502040504020203" pitchFamily="34"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
      <p:font typeface="Segoe UI Bold" panose="020B0802040204020203" pitchFamily="34" charset="0"/>
      <p:bold r:id="rId69"/>
    </p:embeddedFont>
    <p:embeddedFont>
      <p:font typeface="Segoe UI Light" panose="020B0502040204020203" pitchFamily="34" charset="0"/>
      <p:regular r:id="rId70"/>
      <p:italic r:id="rId71"/>
    </p:embeddedFont>
    <p:embeddedFont>
      <p:font typeface="Segoe UI Semibold" panose="020B0702040204020203" pitchFamily="34" charset="0"/>
      <p:bold r:id="rId72"/>
      <p:boldItalic r:id="rId73"/>
    </p:embeddedFont>
    <p:embeddedFont>
      <p:font typeface="Segoe UI Semilight" panose="020B0402040204020203" pitchFamily="34" charset="0"/>
      <p:regular r:id="rId74"/>
      <p:italic r:id="rId75"/>
    </p:embeddedFont>
    <p:embeddedFont>
      <p:font typeface="Segoe UI Symbol" panose="020B0502040204020203" pitchFamily="34" charset="0"/>
      <p:regular r:id="rId76"/>
    </p:embeddedFont>
    <p:embeddedFont>
      <p:font typeface="Verdana" panose="020B0604030504040204" pitchFamily="34" charset="0"/>
      <p:regular r:id="rId77"/>
      <p:bold r:id="rId78"/>
      <p:italic r:id="rId79"/>
      <p:boldItalic r:id="rId80"/>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98"/>
            <p14:sldId id="397"/>
          </p14:sldIdLst>
        </p14:section>
        <p14:section name="Design for Operations" id="{7ADBFB43-791A-4477-940E-E9E90BB66866}">
          <p14:sldIdLst>
            <p14:sldId id="406"/>
            <p14:sldId id="645"/>
            <p14:sldId id="654"/>
          </p14:sldIdLst>
        </p14:section>
        <p14:section name="Design an application monitoring and alerting strategy" id="{EE7F45B0-A6AD-411D-A512-DBBFEC401377}">
          <p14:sldIdLst>
            <p14:sldId id="399"/>
            <p14:sldId id="648"/>
            <p14:sldId id="656"/>
            <p14:sldId id="657"/>
            <p14:sldId id="658"/>
            <p14:sldId id="663"/>
            <p14:sldId id="664"/>
            <p14:sldId id="665"/>
            <p14:sldId id="650"/>
          </p14:sldIdLst>
        </p14:section>
        <p14:section name="Design a platform monitoring and alerting strategy" id="{C6B6578B-F5CF-418D-991A-F24A0340D180}">
          <p14:sldIdLst>
            <p14:sldId id="313"/>
            <p14:sldId id="652"/>
            <p14:sldId id="644"/>
            <p14:sldId id="659"/>
            <p14:sldId id="660"/>
            <p14:sldId id="646"/>
          </p14:sldIdLst>
        </p14:section>
        <p14:section name="Design an operations automation strategy" id="{B92904DA-AD65-48A7-82FB-BA4D438E899A}">
          <p14:sldIdLst>
            <p14:sldId id="315"/>
            <p14:sldId id="324"/>
            <p14:sldId id="528"/>
            <p14:sldId id="605"/>
            <p14:sldId id="604"/>
            <p14:sldId id="631"/>
            <p14:sldId id="634"/>
            <p14:sldId id="661"/>
          </p14:sldIdLst>
        </p14:section>
        <p14:section name="Appendix" id="{FC632342-E921-4C61-9126-F4CE44EEB68E}">
          <p14:sldIdLst>
            <p14:sldId id="651"/>
            <p14:sldId id="618"/>
            <p14:sldId id="573"/>
            <p14:sldId id="611"/>
            <p14:sldId id="612"/>
            <p14:sldId id="616"/>
            <p14:sldId id="617"/>
            <p14:sldId id="619"/>
            <p14:sldId id="576"/>
            <p14:sldId id="522"/>
            <p14:sldId id="602"/>
            <p14:sldId id="603"/>
            <p14:sldId id="6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93899" autoAdjust="0"/>
  </p:normalViewPr>
  <p:slideViewPr>
    <p:cSldViewPr snapToGrid="0">
      <p:cViewPr varScale="1">
        <p:scale>
          <a:sx n="138" d="100"/>
          <a:sy n="138" d="100"/>
        </p:scale>
        <p:origin x="832" y="8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6" Type="http://schemas.openxmlformats.org/officeDocument/2006/relationships/font" Target="fonts/font28.fntdata"/><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Master" Target="slideMasters/slideMaster5.xml"/><Relationship Id="rId61" Type="http://schemas.openxmlformats.org/officeDocument/2006/relationships/font" Target="fonts/font13.fntdata"/><Relationship Id="rId82"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3.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fntdata"/><Relationship Id="rId57"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6/4/2018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6/4/2018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Get actionable insights through application performance management and instant analytics</a:t>
            </a:r>
          </a:p>
          <a:p>
            <a:r>
              <a:rPr lang="en-US" dirty="0"/>
              <a:t>Detect and diagnose exceptions and application performance issues</a:t>
            </a:r>
          </a:p>
          <a:p>
            <a:r>
              <a:rPr lang="en-US" dirty="0"/>
              <a:t>Monitor Azure websites, including those hosted in containers, plus websites on-premises and with other cloud providers</a:t>
            </a:r>
          </a:p>
          <a:p>
            <a:r>
              <a:rPr lang="en-US" dirty="0"/>
              <a:t>Seamlessly integrate with your DevOps pipeline using Visual Studio Team Services, GitHub, and our webhooks</a:t>
            </a:r>
          </a:p>
          <a:p>
            <a:r>
              <a:rPr lang="en-US" dirty="0"/>
              <a:t>Get started from within Visual Studio, or monitor existing apps without redeploying</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10</a:t>
            </a:fld>
            <a:endParaRPr lang="en-US" dirty="0"/>
          </a:p>
        </p:txBody>
      </p:sp>
    </p:spTree>
    <p:extLst>
      <p:ext uri="{BB962C8B-B14F-4D97-AF65-F5344CB8AC3E}">
        <p14:creationId xmlns:p14="http://schemas.microsoft.com/office/powerpoint/2010/main" val="1830846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6/4/2018 2:00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78954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15</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00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360152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Your personalized recommendation guide to Azure best practices</a:t>
            </a:r>
          </a:p>
          <a:p>
            <a:pPr algn="l">
              <a:buFont typeface="Arial" panose="020B0604020202020204" pitchFamily="34" charset="0"/>
              <a:buChar char="•"/>
            </a:pPr>
            <a:r>
              <a:rPr lang="en-US" b="0" i="0" dirty="0">
                <a:solidFill>
                  <a:srgbClr val="FFFFFF"/>
                </a:solidFill>
                <a:effectLst/>
                <a:latin typeface="Segoe UI" panose="020B0502040204020203" pitchFamily="34" charset="0"/>
              </a:rPr>
              <a:t>Optimize your Azure resources for high availability, security, performance, and cost</a:t>
            </a:r>
          </a:p>
          <a:p>
            <a:pPr algn="l">
              <a:buFont typeface="Arial" panose="020B0604020202020204" pitchFamily="34" charset="0"/>
              <a:buChar char="•"/>
            </a:pPr>
            <a:r>
              <a:rPr lang="en-US" b="0" i="0" dirty="0">
                <a:solidFill>
                  <a:srgbClr val="FFFFFF"/>
                </a:solidFill>
                <a:effectLst/>
                <a:latin typeface="Segoe UI" panose="020B0502040204020203" pitchFamily="34" charset="0"/>
              </a:rPr>
              <a:t>Implement personalized recommendations with ease</a:t>
            </a:r>
          </a:p>
          <a:p>
            <a:pPr algn="l">
              <a:buFont typeface="Arial" panose="020B0604020202020204" pitchFamily="34" charset="0"/>
              <a:buChar char="•"/>
            </a:pPr>
            <a:r>
              <a:rPr lang="en-US" b="0" i="0" dirty="0">
                <a:solidFill>
                  <a:srgbClr val="FFFFFF"/>
                </a:solidFill>
                <a:effectLst/>
                <a:latin typeface="Segoe UI" panose="020B0502040204020203" pitchFamily="34" charset="0"/>
              </a:rPr>
              <a:t>Access best practice optimizations at no additional cost</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a:p>
            <a:r>
              <a:rPr lang="en-US" sz="1200" b="0" i="0" kern="1200" dirty="0">
                <a:solidFill>
                  <a:schemeClr val="tx1"/>
                </a:solidFill>
                <a:effectLst/>
                <a:latin typeface="+mn-lt"/>
                <a:ea typeface="+mn-ea"/>
                <a:cs typeface="+mn-cs"/>
              </a:rPr>
              <a:t>Advisor is a personalized cloud consultant 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Advisor, you can:</a:t>
            </a:r>
          </a:p>
          <a:p>
            <a:r>
              <a:rPr lang="en-US" sz="1200" b="0" i="0" kern="1200" dirty="0">
                <a:solidFill>
                  <a:schemeClr val="tx1"/>
                </a:solidFill>
                <a:effectLst/>
                <a:latin typeface="+mn-lt"/>
                <a:ea typeface="+mn-ea"/>
                <a:cs typeface="+mn-cs"/>
              </a:rPr>
              <a:t>Get proactive, actionable, and personalized best practices recommendations.</a:t>
            </a:r>
          </a:p>
          <a:p>
            <a:r>
              <a:rPr lang="en-US" sz="1200" b="0" i="0" kern="1200" dirty="0">
                <a:solidFill>
                  <a:schemeClr val="tx1"/>
                </a:solidFill>
                <a:effectLst/>
                <a:latin typeface="+mn-lt"/>
                <a:ea typeface="+mn-ea"/>
                <a:cs typeface="+mn-cs"/>
              </a:rPr>
              <a:t>Improve the performance, security, and high availability of your resources, as you identify opportunities to reduce your overall Azure spend.</a:t>
            </a:r>
          </a:p>
          <a:p>
            <a:r>
              <a:rPr lang="en-US" sz="1200" b="0" i="0" kern="1200" dirty="0">
                <a:solidFill>
                  <a:schemeClr val="tx1"/>
                </a:solidFill>
                <a:effectLst/>
                <a:latin typeface="+mn-lt"/>
                <a:ea typeface="+mn-ea"/>
                <a:cs typeface="+mn-cs"/>
              </a:rPr>
              <a:t>Get recommendations with proposed actions inline.</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38484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US" b="1" dirty="0"/>
              <a:t>Monitor, diagnose, and gain insights to your network performance and health</a:t>
            </a:r>
          </a:p>
          <a:p>
            <a:pPr>
              <a:buFont typeface="Arial" panose="020B0604020202020204" pitchFamily="34" charset="0"/>
              <a:buChar char="•"/>
            </a:pPr>
            <a:r>
              <a:rPr lang="en-US" dirty="0"/>
              <a:t>Remotely capture packet data for your virtual machines</a:t>
            </a:r>
          </a:p>
          <a:p>
            <a:pPr>
              <a:buFont typeface="Arial" panose="020B0604020202020204" pitchFamily="34" charset="0"/>
              <a:buChar char="•"/>
            </a:pPr>
            <a:r>
              <a:rPr lang="en-US" dirty="0"/>
              <a:t>Monitor your virtual machine network security using flow logs and security group view</a:t>
            </a:r>
          </a:p>
          <a:p>
            <a:pPr>
              <a:buFont typeface="Arial" panose="020B0604020202020204" pitchFamily="34" charset="0"/>
              <a:buChar char="•"/>
            </a:pPr>
            <a:r>
              <a:rPr lang="en-US" dirty="0"/>
              <a:t>Diagnose your VPN connectivity issues</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a:p>
            <a:pPr algn="l">
              <a:buFont typeface="Arial" panose="020B0604020202020204" pitchFamily="34" charset="0"/>
              <a:buNone/>
            </a:pPr>
            <a:r>
              <a:rPr lang="en-US" b="0" i="0" dirty="0">
                <a:solidFill>
                  <a:srgbClr val="FFFFFF"/>
                </a:solidFill>
                <a:effectLst/>
                <a:latin typeface="Segoe UI" panose="020B0502040204020203" pitchFamily="34" charset="0"/>
              </a:rPr>
              <a:t>Network Watcher provides the following features: • Topology • Variable Packet Capture • IP Flow Verify • Next Hop • Diagnostics Logging • Security Group View • NSG Flow Logging • VPN Gateway Troubleshooting • Network Subscription Limits • Role Based Access Control • Connectivity </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099521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6/4/2018 2:00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615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 </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21</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1727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a:t>
            </a:fld>
            <a:endParaRPr lang="de-DE">
              <a:solidFill>
                <a:prstClr val="black"/>
              </a:solidFill>
            </a:endParaRPr>
          </a:p>
        </p:txBody>
      </p:sp>
    </p:spTree>
    <p:extLst>
      <p:ext uri="{BB962C8B-B14F-4D97-AF65-F5344CB8AC3E}">
        <p14:creationId xmlns:p14="http://schemas.microsoft.com/office/powerpoint/2010/main" val="1785523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can be used with Windows &amp; Linux</a:t>
            </a:r>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3020158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8707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Discovering the actual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Fixing a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that has drifted away from the desired state</a:t>
            </a:r>
            <a:endParaRPr lang="en-US" sz="800" dirty="0">
              <a:solidFill>
                <a:srgbClr val="000000"/>
              </a:solidFill>
              <a:latin typeface="Calibri" panose="020F0502020204030204" pitchFamily="34" charset="0"/>
              <a:cs typeface="Calibri" panose="020F0502020204030204" pitchFamily="34" charset="0"/>
            </a:endParaRP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0065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26</a:t>
            </a:fld>
            <a:endParaRPr lang="en-US"/>
          </a:p>
        </p:txBody>
      </p:sp>
    </p:spTree>
    <p:extLst>
      <p:ext uri="{BB962C8B-B14F-4D97-AF65-F5344CB8AC3E}">
        <p14:creationId xmlns:p14="http://schemas.microsoft.com/office/powerpoint/2010/main" val="163656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27</a:t>
            </a:fld>
            <a:endParaRPr lang="en-US"/>
          </a:p>
        </p:txBody>
      </p:sp>
    </p:spTree>
    <p:extLst>
      <p:ext uri="{BB962C8B-B14F-4D97-AF65-F5344CB8AC3E}">
        <p14:creationId xmlns:p14="http://schemas.microsoft.com/office/powerpoint/2010/main" val="242416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28</a:t>
            </a:fld>
            <a:endParaRPr lang="en-US" dirty="0"/>
          </a:p>
        </p:txBody>
      </p:sp>
    </p:spTree>
    <p:extLst>
      <p:ext uri="{BB962C8B-B14F-4D97-AF65-F5344CB8AC3E}">
        <p14:creationId xmlns:p14="http://schemas.microsoft.com/office/powerpoint/2010/main" val="2624951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4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125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916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66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3</a:t>
            </a:fld>
            <a:endParaRPr lang="en-US" dirty="0"/>
          </a:p>
        </p:txBody>
      </p:sp>
    </p:spTree>
    <p:extLst>
      <p:ext uri="{BB962C8B-B14F-4D97-AF65-F5344CB8AC3E}">
        <p14:creationId xmlns:p14="http://schemas.microsoft.com/office/powerpoint/2010/main" val="1049969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2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836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25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025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84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6/4/2018 2:00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588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107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588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67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6/4/2018</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4</a:t>
            </a:fld>
            <a:endParaRPr lang="en-US" dirty="0">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dirty="0">
              <a:solidFill>
                <a:prstClr val="black"/>
              </a:solidFill>
            </a:endParaRPr>
          </a:p>
        </p:txBody>
      </p:sp>
    </p:spTree>
    <p:extLst>
      <p:ext uri="{BB962C8B-B14F-4D97-AF65-F5344CB8AC3E}">
        <p14:creationId xmlns:p14="http://schemas.microsoft.com/office/powerpoint/2010/main" val="3252358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11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6</a:t>
            </a:fld>
            <a:endParaRPr lang="en-US" dirty="0"/>
          </a:p>
        </p:txBody>
      </p:sp>
    </p:spTree>
    <p:extLst>
      <p:ext uri="{BB962C8B-B14F-4D97-AF65-F5344CB8AC3E}">
        <p14:creationId xmlns:p14="http://schemas.microsoft.com/office/powerpoint/2010/main" val="353443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716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Transform your log data into insights and action</a:t>
            </a:r>
          </a:p>
          <a:p>
            <a:pPr algn="l">
              <a:buFont typeface="Arial" panose="020B0604020202020204" pitchFamily="34" charset="0"/>
              <a:buChar char="•"/>
            </a:pPr>
            <a:r>
              <a:rPr lang="en-US" b="0" i="0" dirty="0">
                <a:solidFill>
                  <a:srgbClr val="FFFFFF"/>
                </a:solidFill>
                <a:effectLst/>
                <a:latin typeface="Segoe UI" panose="020B0502040204020203" pitchFamily="34" charset="0"/>
              </a:rPr>
              <a:t>Quickly connect and collect log data from multiple sources</a:t>
            </a:r>
          </a:p>
          <a:p>
            <a:pPr algn="l">
              <a:buFont typeface="Arial" panose="020B0604020202020204" pitchFamily="34" charset="0"/>
              <a:buChar char="•"/>
            </a:pPr>
            <a:r>
              <a:rPr lang="en-US" b="0" i="0" dirty="0">
                <a:solidFill>
                  <a:srgbClr val="FFFFFF"/>
                </a:solidFill>
                <a:effectLst/>
                <a:latin typeface="Segoe UI" panose="020B0502040204020203" pitchFamily="34" charset="0"/>
              </a:rPr>
              <a:t>Correlate and analyze using powerful machine learning constructs</a:t>
            </a:r>
          </a:p>
          <a:p>
            <a:pPr algn="l">
              <a:buFont typeface="Arial" panose="020B0604020202020204" pitchFamily="34" charset="0"/>
              <a:buChar char="•"/>
            </a:pPr>
            <a:r>
              <a:rPr lang="en-US" b="0" i="0" dirty="0">
                <a:solidFill>
                  <a:srgbClr val="FFFFFF"/>
                </a:solidFill>
                <a:effectLst/>
                <a:latin typeface="Segoe UI" panose="020B0502040204020203" pitchFamily="34" charset="0"/>
              </a:rPr>
              <a:t>Search and query interactively using an expressive language</a:t>
            </a:r>
          </a:p>
          <a:p>
            <a:pPr algn="l">
              <a:buFont typeface="Arial" panose="020B0604020202020204" pitchFamily="34" charset="0"/>
              <a:buChar char="•"/>
            </a:pPr>
            <a:r>
              <a:rPr lang="en-US" b="0" i="0" dirty="0">
                <a:solidFill>
                  <a:srgbClr val="FFFFFF"/>
                </a:solidFill>
                <a:effectLst/>
                <a:latin typeface="Segoe UI" panose="020B0502040204020203" pitchFamily="34" charset="0"/>
              </a:rPr>
              <a:t>Develop deep insights using purpose-built management solutions</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formerly known as OMS Log Analytics, is an Azure service that ingests log and metric data from Azure services (via Azure Monitor), Azure VMs, and on-premises or other cloud infrastructure and offers flexible log search and out-of-the box analytics on top of this data. It provides rich tools to analyze data across sources, allows complex queries across all logs, and can proactively alert on specified conditions. You can even collect custom data into its central repository so you can query and visualize it. You can also take advantage of Log </a:t>
            </a:r>
            <a:r>
              <a:rPr lang="en-US" sz="1200" b="0" i="0" kern="1200" dirty="0" err="1">
                <a:solidFill>
                  <a:schemeClr val="tx1"/>
                </a:solidFill>
                <a:effectLst/>
                <a:latin typeface="+mn-lt"/>
                <a:ea typeface="+mn-ea"/>
                <a:cs typeface="+mn-cs"/>
              </a:rPr>
              <a:t>Analytic's</a:t>
            </a:r>
            <a:r>
              <a:rPr lang="en-US" sz="1200" b="0" i="0" kern="1200" dirty="0">
                <a:solidFill>
                  <a:schemeClr val="tx1"/>
                </a:solidFill>
                <a:effectLst/>
                <a:latin typeface="+mn-lt"/>
                <a:ea typeface="+mn-ea"/>
                <a:cs typeface="+mn-cs"/>
              </a:rPr>
              <a:t> built-in solutions to immediately gain insights into the security and functionality of your infrastructure.</a:t>
            </a:r>
            <a:endParaRPr lang="en-US" b="0" i="0" dirty="0">
              <a:solidFill>
                <a:srgbClr val="FFFFFF"/>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181458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Get the granular, up-to-date monitoring data you need—all in one place</a:t>
            </a:r>
          </a:p>
          <a:p>
            <a:pPr algn="l">
              <a:buFont typeface="Arial" panose="020B0604020202020204" pitchFamily="34" charset="0"/>
              <a:buChar char="•"/>
            </a:pPr>
            <a:r>
              <a:rPr lang="en-US" b="0" i="0" dirty="0">
                <a:solidFill>
                  <a:srgbClr val="FFFFFF"/>
                </a:solidFill>
                <a:effectLst/>
                <a:latin typeface="Segoe UI" panose="020B0502040204020203" pitchFamily="34" charset="0"/>
              </a:rPr>
              <a:t>Monitor your Azure resources with detailed logs</a:t>
            </a:r>
          </a:p>
          <a:p>
            <a:pPr algn="l">
              <a:buFont typeface="Arial" panose="020B0604020202020204" pitchFamily="34" charset="0"/>
              <a:buChar char="•"/>
            </a:pPr>
            <a:r>
              <a:rPr lang="en-US" b="0" i="0" dirty="0">
                <a:solidFill>
                  <a:srgbClr val="FFFFFF"/>
                </a:solidFill>
                <a:effectLst/>
                <a:latin typeface="Segoe UI" panose="020B0502040204020203" pitchFamily="34" charset="0"/>
              </a:rPr>
              <a:t>Set up alerts and take proactive, automated actions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Use flexible configuration and data consumption options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Integrate with analytics and notification tools familiar to you</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the Azure service that operates as a consolidated pipeline for all monitoring data from Azure services. It gives you access to performance metrics and events that describe the operation of the Azure infrastructure and any Azure services you are using. Azure Monitor is a monitoring data pipeline for your Azure environment, and offers that data directly into Log Analytics as well as 3rd party tools where you can gain insight into that data and combine it with data from on premises or other cloud resources.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8181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Tree>
    <p:extLst>
      <p:ext uri="{BB962C8B-B14F-4D97-AF65-F5344CB8AC3E}">
        <p14:creationId xmlns:p14="http://schemas.microsoft.com/office/powerpoint/2010/main" val="34142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811763"/>
            <a:ext cx="8929396"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347873"/>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12848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00516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4463" y="291103"/>
            <a:ext cx="8539113"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65870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8781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700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42245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347873"/>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774158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9619"/>
            <a:ext cx="78867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1279525"/>
            <a:ext cx="427482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8690" y="1279525"/>
            <a:ext cx="427482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7646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483768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54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8253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315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219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514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46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5198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99833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48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02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03077" y="5912757"/>
            <a:ext cx="806774" cy="205873"/>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3915" y="649722"/>
            <a:ext cx="7691954" cy="5104275"/>
          </a:xfrm>
          <a:prstGeom prst="rect">
            <a:avLst/>
          </a:prstGeom>
        </p:spPr>
      </p:pic>
    </p:spTree>
    <p:extLst>
      <p:ext uri="{BB962C8B-B14F-4D97-AF65-F5344CB8AC3E}">
        <p14:creationId xmlns:p14="http://schemas.microsoft.com/office/powerpoint/2010/main" val="1682792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725572"/>
            <a:ext cx="4370024" cy="1972400"/>
          </a:xfrm>
          <a:noFill/>
        </p:spPr>
        <p:txBody>
          <a:bodyPr lIns="146304" tIns="91440" rIns="146304" bIns="91440" anchor="t" anchorCtr="0"/>
          <a:lstStyle>
            <a:lvl1pPr>
              <a:defRPr sz="3969" spc="-74"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8" y="3608311"/>
            <a:ext cx="3563251" cy="990031"/>
          </a:xfrm>
          <a:noFill/>
        </p:spPr>
        <p:txBody>
          <a:bodyPr lIns="146304" tIns="109728" rIns="146304" bIns="109728">
            <a:noAutofit/>
          </a:bodyPr>
          <a:lstStyle>
            <a:lvl1pPr marL="0" indent="0">
              <a:spcBef>
                <a:spcPts val="0"/>
              </a:spcBef>
              <a:buNone/>
              <a:defRPr sz="2351"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40" y="6112614"/>
            <a:ext cx="806774" cy="205873"/>
          </a:xfrm>
          <a:prstGeom prst="rect">
            <a:avLst/>
          </a:prstGeom>
        </p:spPr>
      </p:pic>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54275" y="1366956"/>
            <a:ext cx="5423774" cy="3599141"/>
          </a:xfrm>
          <a:prstGeom prst="rect">
            <a:avLst/>
          </a:prstGeom>
        </p:spPr>
      </p:pic>
    </p:spTree>
    <p:extLst>
      <p:ext uri="{BB962C8B-B14F-4D97-AF65-F5344CB8AC3E}">
        <p14:creationId xmlns:p14="http://schemas.microsoft.com/office/powerpoint/2010/main" val="545945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725569"/>
            <a:ext cx="5916339" cy="1793090"/>
          </a:xfrm>
          <a:noFill/>
        </p:spPr>
        <p:txBody>
          <a:bodyPr lIns="146304" tIns="91440" rIns="146304" bIns="91440" anchor="t" anchorCtr="0"/>
          <a:lstStyle>
            <a:lvl1pPr>
              <a:defRPr sz="3969" spc="-74" baseline="0">
                <a:solidFill>
                  <a:schemeClr val="tx1"/>
                </a:solidFill>
              </a:defRPr>
            </a:lvl1pPr>
          </a:lstStyle>
          <a:p>
            <a:r>
              <a:rPr lang="en-US"/>
              <a:t>Lorem ipsum</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40" y="6112614"/>
            <a:ext cx="806774" cy="205873"/>
          </a:xfrm>
          <a:prstGeom prst="rect">
            <a:avLst/>
          </a:prstGeom>
        </p:spPr>
      </p:pic>
    </p:spTree>
    <p:extLst>
      <p:ext uri="{BB962C8B-B14F-4D97-AF65-F5344CB8AC3E}">
        <p14:creationId xmlns:p14="http://schemas.microsoft.com/office/powerpoint/2010/main" val="2149076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1652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9700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71634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9243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5"/>
            <a:ext cx="4033911" cy="1456553"/>
          </a:xfrm>
        </p:spPr>
        <p:txBody>
          <a:bodyPr wrap="square">
            <a:spAutoFit/>
          </a:bodyPr>
          <a:lstStyle>
            <a:lvl1pPr marL="0" indent="0">
              <a:spcBef>
                <a:spcPts val="900"/>
              </a:spcBef>
              <a:buClr>
                <a:schemeClr val="tx1"/>
              </a:buClr>
              <a:buFont typeface="Wingdings" pitchFamily="2" charset="2"/>
              <a:buNone/>
              <a:defRPr sz="2351"/>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5"/>
            <a:ext cx="4033911" cy="1456553"/>
          </a:xfrm>
        </p:spPr>
        <p:txBody>
          <a:bodyPr wrap="square">
            <a:spAutoFit/>
          </a:bodyPr>
          <a:lstStyle>
            <a:lvl1pPr marL="0" indent="0">
              <a:spcBef>
                <a:spcPts val="900"/>
              </a:spcBef>
              <a:buClr>
                <a:schemeClr val="tx1"/>
              </a:buClr>
              <a:buFont typeface="Wingdings" pitchFamily="2" charset="2"/>
              <a:buNone/>
              <a:defRPr sz="2351"/>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1520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7" y="1725569"/>
            <a:ext cx="5916339" cy="1793090"/>
          </a:xfrm>
          <a:noFill/>
        </p:spPr>
        <p:txBody>
          <a:bodyPr lIns="146304" tIns="91440" rIns="146304" bIns="91440" anchor="t" anchorCtr="0"/>
          <a:lstStyle>
            <a:lvl1pPr>
              <a:defRPr sz="3969" spc="-74" baseline="0">
                <a:solidFill>
                  <a:schemeClr val="tx1"/>
                </a:solidFill>
              </a:defRPr>
            </a:lvl1pPr>
          </a:lstStyle>
          <a:p>
            <a:r>
              <a:rPr lang="en-US"/>
              <a:t>Lorem ipsum</a:t>
            </a:r>
          </a:p>
        </p:txBody>
      </p:sp>
    </p:spTree>
    <p:extLst>
      <p:ext uri="{BB962C8B-B14F-4D97-AF65-F5344CB8AC3E}">
        <p14:creationId xmlns:p14="http://schemas.microsoft.com/office/powerpoint/2010/main" val="318048449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85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392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Question….</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540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638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680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63587"/>
          </a:xfrm>
        </p:spPr>
        <p:txBody>
          <a:bodyPr wrap="square">
            <a:spAutoFit/>
          </a:bodyPr>
          <a:lstStyle>
            <a:lvl1pPr marL="0" indent="0">
              <a:spcBef>
                <a:spcPts val="900"/>
              </a:spcBef>
              <a:buClr>
                <a:schemeClr val="tx1"/>
              </a:buClr>
              <a:buFont typeface="Wingdings" pitchFamily="2" charset="2"/>
              <a:buNone/>
              <a:defRPr sz="2645">
                <a:gradFill>
                  <a:gsLst>
                    <a:gs pos="1250">
                      <a:schemeClr val="tx2"/>
                    </a:gs>
                    <a:gs pos="99000">
                      <a:schemeClr val="tx2"/>
                    </a:gs>
                  </a:gsLst>
                  <a:lin ang="5400000" scaled="0"/>
                </a:gradFill>
              </a:defRPr>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63587"/>
          </a:xfrm>
        </p:spPr>
        <p:txBody>
          <a:bodyPr wrap="square">
            <a:spAutoFit/>
          </a:bodyPr>
          <a:lstStyle>
            <a:lvl1pPr marL="0" indent="0">
              <a:spcBef>
                <a:spcPts val="900"/>
              </a:spcBef>
              <a:buClr>
                <a:schemeClr val="tx1"/>
              </a:buClr>
              <a:buFont typeface="Wingdings" pitchFamily="2" charset="2"/>
              <a:buNone/>
              <a:defRPr sz="2645">
                <a:gradFill>
                  <a:gsLst>
                    <a:gs pos="1250">
                      <a:schemeClr val="tx2"/>
                    </a:gs>
                    <a:gs pos="99000">
                      <a:schemeClr val="tx2"/>
                    </a:gs>
                  </a:gsLst>
                  <a:lin ang="5400000" scaled="0"/>
                </a:gradFill>
              </a:defRPr>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966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63587"/>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63587"/>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91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9720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385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7057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13"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5"/>
            <a:ext cx="8740142" cy="1516569"/>
          </a:xfrm>
        </p:spPr>
        <p:txBody>
          <a:bodyPr/>
          <a:lstStyle>
            <a:lvl1pPr marL="0" indent="0">
              <a:buNone/>
              <a:defRPr sz="242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6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6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4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7311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9"/>
            <a:ext cx="8740142" cy="296433"/>
          </a:xfrm>
          <a:prstGeom prst="rect">
            <a:avLst/>
          </a:prstGeom>
          <a:noFill/>
          <a:ln w="12700">
            <a:noFill/>
            <a:miter lim="800000"/>
            <a:headEnd type="none" w="sm" len="sm"/>
            <a:tailEnd type="none" w="sm" len="sm"/>
          </a:ln>
          <a:effectLst/>
        </p:spPr>
        <p:txBody>
          <a:bodyPr vert="horz" wrap="square" lIns="134426" tIns="107540" rIns="134426" bIns="107540" numCol="1" anchor="t" anchorCtr="0" compatLnSpc="1">
            <a:prstTxWarp prst="textNoShape">
              <a:avLst/>
            </a:prstTxWarp>
            <a:spAutoFit/>
          </a:bodyPr>
          <a:lstStyle/>
          <a:p>
            <a:pPr defTabSz="685180" eaLnBrk="0" hangingPunct="0"/>
            <a:r>
              <a:rPr lang="en-US" sz="515">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37652" y="3083656"/>
            <a:ext cx="2417896" cy="690695"/>
          </a:xfrm>
          <a:prstGeom prst="rect">
            <a:avLst/>
          </a:prstGeom>
        </p:spPr>
      </p:pic>
    </p:spTree>
    <p:extLst>
      <p:ext uri="{BB962C8B-B14F-4D97-AF65-F5344CB8AC3E}">
        <p14:creationId xmlns:p14="http://schemas.microsoft.com/office/powerpoint/2010/main" val="28785334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9144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261187" y="1482871"/>
            <a:ext cx="8574837"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5525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267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79"/>
            <a:ext cx="8740142" cy="1845185"/>
          </a:xfrm>
          <a:prstGeom prst="rect">
            <a:avLst/>
          </a:prstGeom>
        </p:spPr>
        <p:txBody>
          <a:bodyPr/>
          <a:lstStyle>
            <a:lvl1pPr marL="213510" indent="-213510">
              <a:buClr>
                <a:schemeClr val="tx1"/>
              </a:buClr>
              <a:buSzPct val="90000"/>
              <a:buFont typeface="Arial" pitchFamily="34" charset="0"/>
              <a:buChar char="•"/>
              <a:defRPr sz="26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20" indent="-206511">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30" indent="-21351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39" indent="-16800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45" indent="-16800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283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72705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6" name="Slide Number Placeholder 5"/>
          <p:cNvSpPr>
            <a:spLocks noGrp="1"/>
          </p:cNvSpPr>
          <p:nvPr>
            <p:ph type="sldNum" sz="quarter" idx="12"/>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7" name="Text Placeholder 4"/>
          <p:cNvSpPr>
            <a:spLocks noGrp="1"/>
          </p:cNvSpPr>
          <p:nvPr>
            <p:ph type="body" sz="quarter" idx="13"/>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Tree>
    <p:extLst>
      <p:ext uri="{BB962C8B-B14F-4D97-AF65-F5344CB8AC3E}">
        <p14:creationId xmlns:p14="http://schemas.microsoft.com/office/powerpoint/2010/main" val="82878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4" name="Slide Number Placeholder 3"/>
          <p:cNvSpPr>
            <a:spLocks noGrp="1"/>
          </p:cNvSpPr>
          <p:nvPr>
            <p:ph type="sldNum" sz="quarter" idx="11"/>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5" name="Text Placeholder 4"/>
          <p:cNvSpPr>
            <a:spLocks noGrp="1"/>
          </p:cNvSpPr>
          <p:nvPr>
            <p:ph type="body" sz="quarter" idx="12"/>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01933" y="1117579"/>
            <a:ext cx="8112178" cy="490199"/>
          </a:xfrm>
          <a:prstGeom prst="rect">
            <a:avLst/>
          </a:prstGeom>
        </p:spPr>
        <p:txBody>
          <a:bodyPr lIns="192024" anchor="t"/>
          <a:lstStyle>
            <a:lvl1pPr marL="0" indent="0">
              <a:buNone/>
              <a:defRPr lang="en-US" sz="2206" kern="1200" smtClean="0">
                <a:solidFill>
                  <a:schemeClr val="accent1"/>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7796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6" name="Slide Number Placeholder 5"/>
          <p:cNvSpPr>
            <a:spLocks noGrp="1"/>
          </p:cNvSpPr>
          <p:nvPr>
            <p:ph type="sldNum" sz="quarter" idx="12"/>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7" name="Text Placeholder 4"/>
          <p:cNvSpPr>
            <a:spLocks noGrp="1"/>
          </p:cNvSpPr>
          <p:nvPr>
            <p:ph type="body" sz="quarter" idx="13"/>
          </p:nvPr>
        </p:nvSpPr>
        <p:spPr>
          <a:xfrm>
            <a:off x="201929" y="291073"/>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Tree>
    <p:extLst>
      <p:ext uri="{BB962C8B-B14F-4D97-AF65-F5344CB8AC3E}">
        <p14:creationId xmlns:p14="http://schemas.microsoft.com/office/powerpoint/2010/main" val="383323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4" name="Slide Number Placeholder 3"/>
          <p:cNvSpPr>
            <a:spLocks noGrp="1"/>
          </p:cNvSpPr>
          <p:nvPr>
            <p:ph type="sldNum" sz="quarter" idx="11"/>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5" name="Text Placeholder 4"/>
          <p:cNvSpPr>
            <a:spLocks noGrp="1"/>
          </p:cNvSpPr>
          <p:nvPr>
            <p:ph type="body" sz="quarter" idx="12"/>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79"/>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249" rtl="0" eaLnBrk="1" fontAlgn="auto" latinLnBrk="0" hangingPunct="1">
              <a:lnSpc>
                <a:spcPct val="90000"/>
              </a:lnSpc>
              <a:spcBef>
                <a:spcPts val="879"/>
              </a:spcBef>
              <a:spcAft>
                <a:spcPts val="1765"/>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01933" y="1265404"/>
            <a:ext cx="8112178" cy="507511"/>
          </a:xfrm>
          <a:prstGeom prst="rect">
            <a:avLst/>
          </a:prstGeom>
        </p:spPr>
        <p:txBody>
          <a:bodyPr lIns="192024" anchor="ctr"/>
          <a:lstStyle>
            <a:lvl1pPr marL="0" indent="0">
              <a:buNone/>
              <a:defRPr lang="en-US" sz="2331" kern="1200" smtClean="0">
                <a:solidFill>
                  <a:schemeClr val="tx2"/>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114405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7"/>
            <a:ext cx="3886200" cy="1994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7"/>
            <a:ext cx="3886200" cy="1994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822612"/>
            <a:fld id="{8FC53413-301C-47E6-B34C-D76C6FD1FDFC}" type="datetimeFigureOut">
              <a:rPr lang="en-US" smtClean="0">
                <a:solidFill>
                  <a:prstClr val="black">
                    <a:tint val="75000"/>
                  </a:prstClr>
                </a:solidFill>
              </a:rPr>
              <a:pPr defTabSz="822612"/>
              <a:t>6/4/2018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22612"/>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22612"/>
            <a:fld id="{FFA16D97-A570-46C5-8DFA-CD6532C3FC79}" type="slidenum">
              <a:rPr lang="en-US" smtClean="0">
                <a:solidFill>
                  <a:prstClr val="black">
                    <a:tint val="75000"/>
                  </a:prstClr>
                </a:solidFill>
              </a:rPr>
              <a:pPr defTabSz="822612"/>
              <a:t>‹#›</a:t>
            </a:fld>
            <a:endParaRPr lang="en-US">
              <a:solidFill>
                <a:prstClr val="black">
                  <a:tint val="75000"/>
                </a:prstClr>
              </a:solidFill>
            </a:endParaRPr>
          </a:p>
        </p:txBody>
      </p:sp>
    </p:spTree>
    <p:extLst>
      <p:ext uri="{BB962C8B-B14F-4D97-AF65-F5344CB8AC3E}">
        <p14:creationId xmlns:p14="http://schemas.microsoft.com/office/powerpoint/2010/main" val="27141906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de-DE"/>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5458486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15135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Answer…</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de-DE"/>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742431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742007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51141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6192270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8491483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de-DE"/>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2723878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de-DE"/>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de-DE"/>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656888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5191384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612046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0085" y="1"/>
            <a:ext cx="775476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6986954" y="5823049"/>
            <a:ext cx="2086708" cy="646331"/>
          </a:xfrm>
          <a:prstGeom prst="rect">
            <a:avLst/>
          </a:prstGeom>
          <a:noFill/>
        </p:spPr>
        <p:txBody>
          <a:bodyPr wrap="square" rtlCol="0">
            <a:spAutoFit/>
          </a:bodyPr>
          <a:lstStyle/>
          <a:p>
            <a:r>
              <a:rPr lang="en-US" sz="75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158354" y="6206895"/>
            <a:ext cx="8826103" cy="603708"/>
          </a:xfrm>
          <a:solidFill>
            <a:srgbClr val="FFF2CC"/>
          </a:solidFill>
        </p:spPr>
        <p:txBody>
          <a:bodyPr>
            <a:noAutofit/>
          </a:bodyPr>
          <a:lstStyle>
            <a:lvl1pPr marL="0" indent="0">
              <a:buFontTx/>
              <a:buNone/>
              <a:defRPr sz="1350" u="sng">
                <a:solidFill>
                  <a:srgbClr val="0070C0"/>
                </a:solidFill>
              </a:defRPr>
            </a:lvl1pPr>
            <a:lvl2pPr marL="342900" indent="0">
              <a:buFontTx/>
              <a:buNone/>
              <a:defRPr sz="1350" u="sng">
                <a:solidFill>
                  <a:srgbClr val="0070C0"/>
                </a:solidFill>
              </a:defRPr>
            </a:lvl2pPr>
            <a:lvl3pPr marL="685800" indent="0">
              <a:buFontTx/>
              <a:buNone/>
              <a:defRPr sz="1350" u="sng">
                <a:solidFill>
                  <a:srgbClr val="0070C0"/>
                </a:solidFill>
              </a:defRPr>
            </a:lvl3pPr>
            <a:lvl4pPr marL="1028700" indent="0">
              <a:buFontTx/>
              <a:buNone/>
              <a:defRPr sz="1350" u="sng">
                <a:solidFill>
                  <a:srgbClr val="0070C0"/>
                </a:solidFill>
              </a:defRPr>
            </a:lvl4pPr>
            <a:lvl5pPr marL="1371600" indent="0">
              <a:buFontTx/>
              <a:buNone/>
              <a:defRPr sz="135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23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44140" y="347874"/>
            <a:ext cx="6298800" cy="923330"/>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01060" y="1271204"/>
            <a:ext cx="8741880" cy="464191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Edit Master text styles</a:t>
            </a:r>
          </a:p>
        </p:txBody>
      </p:sp>
      <p:sp>
        <p:nvSpPr>
          <p:cNvPr id="5" name="Rectangle 4"/>
          <p:cNvSpPr/>
          <p:nvPr userDrawn="1"/>
        </p:nvSpPr>
        <p:spPr>
          <a:xfrm>
            <a:off x="201060" y="347874"/>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7282032" cy="823460"/>
          </a:xfrm>
          <a:solidFill>
            <a:srgbClr val="92D050"/>
          </a:solidFill>
        </p:spPr>
        <p:txBody>
          <a:bodyPr>
            <a:noAutofit/>
          </a:bodyPr>
          <a:lstStyle>
            <a:lvl1pPr marL="0" indent="0">
              <a:buFontTx/>
              <a:buNone/>
              <a:defRPr sz="1500" u="sng">
                <a:solidFill>
                  <a:srgbClr val="0070C0"/>
                </a:solidFill>
              </a:defRPr>
            </a:lvl1pPr>
            <a:lvl2pPr marL="342900" indent="0">
              <a:buFontTx/>
              <a:buNone/>
              <a:defRPr sz="1500" u="sng">
                <a:solidFill>
                  <a:srgbClr val="0070C0"/>
                </a:solidFill>
              </a:defRPr>
            </a:lvl2pPr>
            <a:lvl3pPr marL="685800" indent="0">
              <a:buFontTx/>
              <a:buNone/>
              <a:defRPr sz="1500" u="sng">
                <a:solidFill>
                  <a:srgbClr val="0070C0"/>
                </a:solidFill>
              </a:defRPr>
            </a:lvl3pPr>
            <a:lvl4pPr marL="1028700" indent="0">
              <a:buFontTx/>
              <a:buNone/>
              <a:defRPr sz="1500" u="sng">
                <a:solidFill>
                  <a:srgbClr val="0070C0"/>
                </a:solidFill>
              </a:defRPr>
            </a:lvl4pPr>
            <a:lvl5pPr marL="1371600" indent="0">
              <a:buFontTx/>
              <a:buNone/>
              <a:defRPr sz="15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9920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609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p:spPr>
        <p:txBody>
          <a:bodyPr>
            <a:normAutofit/>
          </a:bodyPr>
          <a:lstStyle>
            <a:lvl1pPr marL="0" indent="0" defTabSz="0">
              <a:buFont typeface="Arial" panose="020B0604020202020204" pitchFamily="34" charset="0"/>
              <a:buNone/>
              <a:defRPr sz="75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75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75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75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75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7016262" y="6377354"/>
            <a:ext cx="2086708" cy="646331"/>
          </a:xfrm>
          <a:prstGeom prst="rect">
            <a:avLst/>
          </a:prstGeom>
          <a:noFill/>
        </p:spPr>
        <p:txBody>
          <a:bodyPr wrap="square" rtlCol="0">
            <a:spAutoFit/>
          </a:bodyPr>
          <a:lstStyle/>
          <a:p>
            <a:r>
              <a:rPr lang="en-US" sz="750" dirty="0"/>
              <a:t>Socialize: </a:t>
            </a:r>
            <a:r>
              <a:rPr lang="en-US" dirty="0"/>
              <a:t>#70-535 @ITProGuru</a:t>
            </a:r>
          </a:p>
        </p:txBody>
      </p:sp>
    </p:spTree>
    <p:extLst>
      <p:ext uri="{BB962C8B-B14F-4D97-AF65-F5344CB8AC3E}">
        <p14:creationId xmlns:p14="http://schemas.microsoft.com/office/powerpoint/2010/main" val="2176165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3235181" cy="715581"/>
          </a:xfrm>
          <a:prstGeom prst="rect">
            <a:avLst/>
          </a:prstGeom>
        </p:spPr>
        <p:txBody>
          <a:bodyPr wrap="none">
            <a:spAutoFit/>
          </a:bodyPr>
          <a:lstStyle/>
          <a:p>
            <a:r>
              <a:rPr lang="en-US" sz="4050" dirty="0"/>
              <a:t>EXAM TIP!</a:t>
            </a:r>
          </a:p>
        </p:txBody>
      </p:sp>
    </p:spTree>
    <p:extLst>
      <p:ext uri="{BB962C8B-B14F-4D97-AF65-F5344CB8AC3E}">
        <p14:creationId xmlns:p14="http://schemas.microsoft.com/office/powerpoint/2010/main" val="26668877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4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35397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536085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527" y="358017"/>
            <a:ext cx="78867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519527" y="2994923"/>
            <a:ext cx="78867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Tree>
    <p:extLst>
      <p:ext uri="{BB962C8B-B14F-4D97-AF65-F5344CB8AC3E}">
        <p14:creationId xmlns:p14="http://schemas.microsoft.com/office/powerpoint/2010/main" val="38160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44062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9619"/>
            <a:ext cx="78867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1279525"/>
            <a:ext cx="427482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8690" y="1279525"/>
            <a:ext cx="427482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850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47928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74626"/>
            <a:ext cx="8286750" cy="993775"/>
          </a:xfrm>
        </p:spPr>
        <p:txBody>
          <a:bodyPr>
            <a:normAutofit/>
          </a:bodyPr>
          <a:lstStyle>
            <a:lvl1pPr>
              <a:defRPr sz="405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93030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94744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05361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55287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36308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602830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48400" y="6586706"/>
            <a:ext cx="2647200"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7032614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775241"/>
            <a:ext cx="874188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97511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914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image" Target="../media/image1.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theme" Target="../theme/theme5.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701" r:id="rId4"/>
    <p:sldLayoutId id="2147483662" r:id="rId5"/>
    <p:sldLayoutId id="2147483709" r:id="rId6"/>
    <p:sldLayoutId id="2147483699" r:id="rId7"/>
    <p:sldLayoutId id="2147483702" r:id="rId8"/>
    <p:sldLayoutId id="2147483700" r:id="rId9"/>
    <p:sldLayoutId id="2147483705" r:id="rId10"/>
    <p:sldLayoutId id="2147483703" r:id="rId11"/>
    <p:sldLayoutId id="2147483706"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 id="2147483710" r:id="rId21"/>
    <p:sldLayoutId id="2147483724" r:id="rId22"/>
    <p:sldLayoutId id="2147483725" r:id="rId23"/>
    <p:sldLayoutId id="2147483757" r:id="rId24"/>
    <p:sldLayoutId id="2147483760" r:id="rId25"/>
    <p:sldLayoutId id="2147483761" r:id="rId26"/>
    <p:sldLayoutId id="2147483762" r:id="rId27"/>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fontAlgn="auto" hangingPunct="0">
              <a:spcBef>
                <a:spcPts val="0"/>
              </a:spcBef>
              <a:spcAft>
                <a:spcPts val="0"/>
              </a:spcAft>
              <a:defRPr/>
            </a:pPr>
            <a:endParaRPr lang="en-US" b="0" dirty="0">
              <a:solidFill>
                <a:srgbClr val="000000"/>
              </a:solidFill>
              <a:latin typeface="Verdana"/>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0753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3" y="1189178"/>
            <a:ext cx="8740141" cy="15878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rot="5400000">
            <a:off x="6049234" y="3100605"/>
            <a:ext cx="6858623" cy="657418"/>
          </a:xfrm>
          <a:prstGeom prst="rect">
            <a:avLst/>
          </a:prstGeom>
        </p:spPr>
      </p:pic>
    </p:spTree>
    <p:extLst>
      <p:ext uri="{BB962C8B-B14F-4D97-AF65-F5344CB8AC3E}">
        <p14:creationId xmlns:p14="http://schemas.microsoft.com/office/powerpoint/2010/main" val="40490104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Lst>
  <p:transition>
    <p:fade/>
  </p:transition>
  <p:txStyles>
    <p:titleStyle>
      <a:lvl1pPr algn="l" defTabSz="685512" rtl="0" eaLnBrk="1" latinLnBrk="0" hangingPunct="1">
        <a:lnSpc>
          <a:spcPct val="90000"/>
        </a:lnSpc>
        <a:spcBef>
          <a:spcPct val="0"/>
        </a:spcBef>
        <a:buNone/>
        <a:defRPr lang="en-US" sz="3527"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11" marR="0" indent="-252011" algn="l" defTabSz="685512"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353" marR="0" indent="-177341" algn="l" defTabSz="68551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27"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035"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044"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15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914"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671"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42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12" rtl="0" eaLnBrk="1" latinLnBrk="0" hangingPunct="1">
        <a:defRPr sz="1324" kern="1200">
          <a:solidFill>
            <a:schemeClr val="tx1"/>
          </a:solidFill>
          <a:latin typeface="+mn-lt"/>
          <a:ea typeface="+mn-ea"/>
          <a:cs typeface="+mn-cs"/>
        </a:defRPr>
      </a:lvl1pPr>
      <a:lvl2pPr marL="342755" algn="l" defTabSz="685512" rtl="0" eaLnBrk="1" latinLnBrk="0" hangingPunct="1">
        <a:defRPr sz="1324" kern="1200">
          <a:solidFill>
            <a:schemeClr val="tx1"/>
          </a:solidFill>
          <a:latin typeface="+mn-lt"/>
          <a:ea typeface="+mn-ea"/>
          <a:cs typeface="+mn-cs"/>
        </a:defRPr>
      </a:lvl2pPr>
      <a:lvl3pPr marL="685512" algn="l" defTabSz="685512" rtl="0" eaLnBrk="1" latinLnBrk="0" hangingPunct="1">
        <a:defRPr sz="1324" kern="1200">
          <a:solidFill>
            <a:schemeClr val="tx1"/>
          </a:solidFill>
          <a:latin typeface="+mn-lt"/>
          <a:ea typeface="+mn-ea"/>
          <a:cs typeface="+mn-cs"/>
        </a:defRPr>
      </a:lvl3pPr>
      <a:lvl4pPr marL="1028268" algn="l" defTabSz="685512" rtl="0" eaLnBrk="1" latinLnBrk="0" hangingPunct="1">
        <a:defRPr sz="1324" kern="1200">
          <a:solidFill>
            <a:schemeClr val="tx1"/>
          </a:solidFill>
          <a:latin typeface="+mn-lt"/>
          <a:ea typeface="+mn-ea"/>
          <a:cs typeface="+mn-cs"/>
        </a:defRPr>
      </a:lvl4pPr>
      <a:lvl5pPr marL="1371024" algn="l" defTabSz="685512" rtl="0" eaLnBrk="1" latinLnBrk="0" hangingPunct="1">
        <a:defRPr sz="1324" kern="1200">
          <a:solidFill>
            <a:schemeClr val="tx1"/>
          </a:solidFill>
          <a:latin typeface="+mn-lt"/>
          <a:ea typeface="+mn-ea"/>
          <a:cs typeface="+mn-cs"/>
        </a:defRPr>
      </a:lvl5pPr>
      <a:lvl6pPr marL="1713780" algn="l" defTabSz="685512" rtl="0" eaLnBrk="1" latinLnBrk="0" hangingPunct="1">
        <a:defRPr sz="1324" kern="1200">
          <a:solidFill>
            <a:schemeClr val="tx1"/>
          </a:solidFill>
          <a:latin typeface="+mn-lt"/>
          <a:ea typeface="+mn-ea"/>
          <a:cs typeface="+mn-cs"/>
        </a:defRPr>
      </a:lvl6pPr>
      <a:lvl7pPr marL="2056536" algn="l" defTabSz="685512" rtl="0" eaLnBrk="1" latinLnBrk="0" hangingPunct="1">
        <a:defRPr sz="1324" kern="1200">
          <a:solidFill>
            <a:schemeClr val="tx1"/>
          </a:solidFill>
          <a:latin typeface="+mn-lt"/>
          <a:ea typeface="+mn-ea"/>
          <a:cs typeface="+mn-cs"/>
        </a:defRPr>
      </a:lvl7pPr>
      <a:lvl8pPr marL="2399291" algn="l" defTabSz="685512" rtl="0" eaLnBrk="1" latinLnBrk="0" hangingPunct="1">
        <a:defRPr sz="1324" kern="1200">
          <a:solidFill>
            <a:schemeClr val="tx1"/>
          </a:solidFill>
          <a:latin typeface="+mn-lt"/>
          <a:ea typeface="+mn-ea"/>
          <a:cs typeface="+mn-cs"/>
        </a:defRPr>
      </a:lvl8pPr>
      <a:lvl9pPr marL="2742049" algn="l" defTabSz="68551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A503EBAF-BB52-4FEC-9EE9-8BBEE62A6D43}" type="datetimeFigureOut">
              <a:rPr lang="de-DE" smtClean="0">
                <a:solidFill>
                  <a:prstClr val="black">
                    <a:tint val="75000"/>
                  </a:prstClr>
                </a:solidFill>
              </a:rPr>
              <a:pPr defTabSz="685800"/>
              <a:t>04.06.2018</a:t>
            </a:fld>
            <a:endParaRPr lang="de-DE">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de-DE">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78737CF5-2D32-48D6-9100-749DEC1D6F62}" type="slidenum">
              <a:rPr lang="de-DE" smtClean="0">
                <a:solidFill>
                  <a:prstClr val="black">
                    <a:tint val="75000"/>
                  </a:prstClr>
                </a:solidFill>
              </a:rPr>
              <a:pPr defTabSz="685800"/>
              <a:t>‹#›</a:t>
            </a:fld>
            <a:endParaRPr lang="de-DE">
              <a:solidFill>
                <a:prstClr val="black">
                  <a:tint val="75000"/>
                </a:prstClr>
              </a:solidFill>
            </a:endParaRPr>
          </a:p>
        </p:txBody>
      </p:sp>
    </p:spTree>
    <p:extLst>
      <p:ext uri="{BB962C8B-B14F-4D97-AF65-F5344CB8AC3E}">
        <p14:creationId xmlns:p14="http://schemas.microsoft.com/office/powerpoint/2010/main" val="426062433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6/4/2018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7113235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5" r:id="rId19"/>
    <p:sldLayoutId id="2147483796" r:id="rId20"/>
    <p:sldLayoutId id="2147483797" r:id="rId21"/>
    <p:sldLayoutId id="2147483798"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pplication-insight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ocs.microsoft.com/en-us/azure/security-center/security-center-intro"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dvisor/advisor-overvie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services/network-watch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www.chef.io/solutions/windows/" TargetMode="External"/><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docs.microsoft.com/en-us/azure/automation/automation-intro" TargetMode="External"/><Relationship Id="rId5" Type="http://schemas.openxmlformats.org/officeDocument/2006/relationships/hyperlink" Target="https://docs.microsoft.com/en-us/azure/automation/automation-dsc-overview" TargetMode="External"/><Relationship Id="rId10" Type="http://schemas.openxmlformats.org/officeDocument/2006/relationships/image" Target="../media/image45.png"/><Relationship Id="rId4" Type="http://schemas.openxmlformats.org/officeDocument/2006/relationships/hyperlink" Target="http://puppetlabs.com/solutions/microsoft" TargetMode="Externa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event-grid/overview"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emf"/><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8.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9.xml"/><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0.xml"/><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2.xml"/><Relationship Id="rId1" Type="http://schemas.openxmlformats.org/officeDocument/2006/relationships/slideLayout" Target="../slideLayouts/slideLayout85.xml"/><Relationship Id="rId4" Type="http://schemas.openxmlformats.org/officeDocument/2006/relationships/image" Target="../media/image64.tiff"/></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emf"/><Relationship Id="rId2" Type="http://schemas.openxmlformats.org/officeDocument/2006/relationships/notesSlide" Target="../notesSlides/notesSlide35.xml"/><Relationship Id="rId1" Type="http://schemas.openxmlformats.org/officeDocument/2006/relationships/slideLayout" Target="../slideLayouts/slideLayout98.xml"/><Relationship Id="rId6" Type="http://schemas.openxmlformats.org/officeDocument/2006/relationships/image" Target="../media/image70.png"/><Relationship Id="rId11" Type="http://schemas.openxmlformats.org/officeDocument/2006/relationships/image" Target="../media/image75.emf"/><Relationship Id="rId5" Type="http://schemas.openxmlformats.org/officeDocument/2006/relationships/image" Target="../media/image69.png"/><Relationship Id="rId10" Type="http://schemas.openxmlformats.org/officeDocument/2006/relationships/image" Target="../media/image74.emf"/><Relationship Id="rId4" Type="http://schemas.openxmlformats.org/officeDocument/2006/relationships/image" Target="../media/image68.png"/><Relationship Id="rId9" Type="http://schemas.openxmlformats.org/officeDocument/2006/relationships/image" Target="../media/image73.emf"/><Relationship Id="rId14" Type="http://schemas.openxmlformats.org/officeDocument/2006/relationships/image" Target="../media/image78.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hyperlink" Target="https://aka.ms/azmonito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aka.ms/azureresourcehealth/" TargetMode="External"/><Relationship Id="rId4" Type="http://schemas.openxmlformats.org/officeDocument/2006/relationships/hyperlink" Target="http://aka.ms/azureadviso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log-analytics/log-analytics-overview"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zure-monito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Azure Skill Up</a:t>
            </a:r>
            <a:br>
              <a:rPr lang="en-US" sz="3600" dirty="0"/>
            </a:br>
            <a:r>
              <a:rPr lang="en-US" sz="3600" dirty="0"/>
              <a:t>Architecting Microsoft Azure Solutions</a:t>
            </a:r>
            <a:br>
              <a:rPr lang="en-US" sz="3600" dirty="0"/>
            </a:br>
            <a:endParaRPr lang="en-US" sz="3600" dirty="0"/>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Design Computer Infrastructure</a:t>
            </a:r>
          </a:p>
          <a:p>
            <a:r>
              <a:rPr lang="en-US" dirty="0"/>
              <a:t>Design Data Implementation</a:t>
            </a:r>
          </a:p>
          <a:p>
            <a:r>
              <a:rPr lang="en-US" dirty="0"/>
              <a:t>Design Network Implementation</a:t>
            </a:r>
          </a:p>
          <a:p>
            <a:r>
              <a:rPr lang="en-US" dirty="0"/>
              <a:t>Design Security and Identity Solutions</a:t>
            </a:r>
          </a:p>
          <a:p>
            <a:r>
              <a:rPr lang="en-US" dirty="0"/>
              <a:t>Design Solutions by using Platform Services</a:t>
            </a:r>
          </a:p>
          <a:p>
            <a:r>
              <a:rPr lang="en-US" b="1" dirty="0">
                <a:solidFill>
                  <a:srgbClr val="FFC000"/>
                </a:solidFill>
              </a:rPr>
              <a:t>Design for Operations</a:t>
            </a:r>
          </a:p>
          <a:p>
            <a:endParaRPr lang="en-US" dirty="0"/>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https://www.microsoft.com/en-ie/learning/exam-70-535.aspx</a:t>
            </a:r>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4AE5-F45B-457C-A3FC-6D982928CA07}"/>
              </a:ext>
            </a:extLst>
          </p:cNvPr>
          <p:cNvSpPr>
            <a:spLocks noGrp="1"/>
          </p:cNvSpPr>
          <p:nvPr>
            <p:ph type="title"/>
          </p:nvPr>
        </p:nvSpPr>
        <p:spPr/>
        <p:txBody>
          <a:bodyPr/>
          <a:lstStyle/>
          <a:p>
            <a:r>
              <a:rPr lang="en-US" dirty="0"/>
              <a:t>Azure Application Insights</a:t>
            </a:r>
          </a:p>
        </p:txBody>
      </p:sp>
      <p:sp>
        <p:nvSpPr>
          <p:cNvPr id="4" name="Text Placeholder 3">
            <a:extLst>
              <a:ext uri="{FF2B5EF4-FFF2-40B4-BE49-F238E27FC236}">
                <a16:creationId xmlns:a16="http://schemas.microsoft.com/office/drawing/2014/main" id="{1D2A039C-D0C3-4B37-BA85-A56D9C5511D2}"/>
              </a:ext>
            </a:extLst>
          </p:cNvPr>
          <p:cNvSpPr>
            <a:spLocks noGrp="1"/>
          </p:cNvSpPr>
          <p:nvPr>
            <p:ph type="body" sz="quarter" idx="10"/>
          </p:nvPr>
        </p:nvSpPr>
        <p:spPr/>
        <p:txBody>
          <a:bodyPr/>
          <a:lstStyle/>
          <a:p>
            <a:r>
              <a:rPr lang="en-US" dirty="0">
                <a:hlinkClick r:id="rId3"/>
              </a:rPr>
              <a:t>https://docs.microsoft.com/en-us/azure/application-insights/</a:t>
            </a:r>
            <a:endParaRPr lang="en-US" dirty="0"/>
          </a:p>
          <a:p>
            <a:endParaRPr lang="en-US" dirty="0"/>
          </a:p>
        </p:txBody>
      </p:sp>
      <p:pic>
        <p:nvPicPr>
          <p:cNvPr id="5" name="Picture 4">
            <a:extLst>
              <a:ext uri="{FF2B5EF4-FFF2-40B4-BE49-F238E27FC236}">
                <a16:creationId xmlns:a16="http://schemas.microsoft.com/office/drawing/2014/main" id="{7A1F13BE-99B0-45AB-8D4B-B1674BE7DAB4}"/>
              </a:ext>
            </a:extLst>
          </p:cNvPr>
          <p:cNvPicPr>
            <a:picLocks noChangeAspect="1"/>
          </p:cNvPicPr>
          <p:nvPr/>
        </p:nvPicPr>
        <p:blipFill>
          <a:blip r:embed="rId4"/>
          <a:stretch>
            <a:fillRect/>
          </a:stretch>
        </p:blipFill>
        <p:spPr>
          <a:xfrm>
            <a:off x="0" y="1587818"/>
            <a:ext cx="9144000" cy="3682363"/>
          </a:xfrm>
          <a:prstGeom prst="rect">
            <a:avLst/>
          </a:prstGeom>
        </p:spPr>
      </p:pic>
    </p:spTree>
    <p:extLst>
      <p:ext uri="{BB962C8B-B14F-4D97-AF65-F5344CB8AC3E}">
        <p14:creationId xmlns:p14="http://schemas.microsoft.com/office/powerpoint/2010/main" val="622795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45C8-60EB-401D-AB89-EB06B236FC83}"/>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545E4F76-D27B-4492-9728-0296638DE8C4}"/>
              </a:ext>
            </a:extLst>
          </p:cNvPr>
          <p:cNvSpPr>
            <a:spLocks noGrp="1"/>
          </p:cNvSpPr>
          <p:nvPr>
            <p:ph type="body" idx="1"/>
          </p:nvPr>
        </p:nvSpPr>
        <p:spPr>
          <a:xfrm>
            <a:off x="261253" y="1021215"/>
            <a:ext cx="8574837" cy="5147356"/>
          </a:xfrm>
        </p:spPr>
        <p:txBody>
          <a:bodyPr/>
          <a:lstStyle/>
          <a:p>
            <a:r>
              <a:rPr lang="en-US" b="1" dirty="0"/>
              <a:t>Capture Performance and Usage Analytics for an ASP.NET Application</a:t>
            </a:r>
          </a:p>
          <a:p>
            <a:endParaRPr lang="en-US" b="1" dirty="0"/>
          </a:p>
          <a:p>
            <a:endParaRPr lang="en-US" b="1" dirty="0"/>
          </a:p>
          <a:p>
            <a:endParaRPr lang="en-US" b="1" dirty="0"/>
          </a:p>
          <a:p>
            <a:r>
              <a:rPr lang="en-US" b="1" dirty="0"/>
              <a:t>Get Additional IIS Performance Telemetry or </a:t>
            </a:r>
            <a:br>
              <a:rPr lang="en-US" b="1" dirty="0"/>
            </a:br>
            <a:r>
              <a:rPr lang="en-US" b="1" dirty="0"/>
              <a:t>Diagnose Issues in a Live Website on IIS Without Redeploying</a:t>
            </a:r>
          </a:p>
          <a:p>
            <a:pPr marL="0" indent="0">
              <a:buNone/>
            </a:pPr>
            <a:br>
              <a:rPr lang="en-US" dirty="0"/>
            </a:br>
            <a:endParaRPr lang="en-US" dirty="0"/>
          </a:p>
        </p:txBody>
      </p:sp>
      <p:sp>
        <p:nvSpPr>
          <p:cNvPr id="4" name="Text Placeholder 3">
            <a:extLst>
              <a:ext uri="{FF2B5EF4-FFF2-40B4-BE49-F238E27FC236}">
                <a16:creationId xmlns:a16="http://schemas.microsoft.com/office/drawing/2014/main" id="{06AA2822-369C-4179-B838-EB359C5930D1}"/>
              </a:ext>
            </a:extLst>
          </p:cNvPr>
          <p:cNvSpPr>
            <a:spLocks noGrp="1"/>
          </p:cNvSpPr>
          <p:nvPr>
            <p:ph type="body" sz="quarter" idx="10"/>
          </p:nvPr>
        </p:nvSpPr>
        <p:spPr/>
        <p:txBody>
          <a:bodyPr/>
          <a:lstStyle/>
          <a:p>
            <a:endParaRPr lang="en-US"/>
          </a:p>
        </p:txBody>
      </p:sp>
      <p:pic>
        <p:nvPicPr>
          <p:cNvPr id="1026" name="Picture 2" descr="https://prod-edxapp.edx-cdn.org/assets/courseware/v1/15b205f9c451f651bd60c182c99c6f7a/asset-v1:Microsoft+DEV205Bx+3T2017+type@asset+block/appinsightstable06.png">
            <a:extLst>
              <a:ext uri="{FF2B5EF4-FFF2-40B4-BE49-F238E27FC236}">
                <a16:creationId xmlns:a16="http://schemas.microsoft.com/office/drawing/2014/main" id="{7A2D7829-4E9E-4D79-8737-A541CF2C1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641" y="1807079"/>
            <a:ext cx="5358770" cy="1621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rod-edxapp.edx-cdn.org/assets/courseware/v1/4f63db06db5866e15030a0198201d5b9/asset-v1:Microsoft+DEV205Bx+3T2017+type@asset+block/appinsightstable13.png">
            <a:extLst>
              <a:ext uri="{FF2B5EF4-FFF2-40B4-BE49-F238E27FC236}">
                <a16:creationId xmlns:a16="http://schemas.microsoft.com/office/drawing/2014/main" id="{30459E5C-3BE2-4702-91F5-F9C555DEF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150" y="4346967"/>
            <a:ext cx="5857875" cy="173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96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4FEA-FBC0-4955-979C-AFB2C98A87CC}"/>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848E0793-D773-4FB0-A160-216CF98940C9}"/>
              </a:ext>
            </a:extLst>
          </p:cNvPr>
          <p:cNvSpPr>
            <a:spLocks noGrp="1"/>
          </p:cNvSpPr>
          <p:nvPr>
            <p:ph type="body" idx="1"/>
          </p:nvPr>
        </p:nvSpPr>
        <p:spPr/>
        <p:txBody>
          <a:bodyPr/>
          <a:lstStyle/>
          <a:p>
            <a:r>
              <a:rPr lang="en-US" b="1" dirty="0"/>
              <a:t>Obtain Performance and Usage Analytics for a Java Website</a:t>
            </a:r>
          </a:p>
          <a:p>
            <a:endParaRPr lang="en-US" b="1" dirty="0"/>
          </a:p>
          <a:p>
            <a:endParaRPr lang="en-US" b="1" dirty="0"/>
          </a:p>
          <a:p>
            <a:endParaRPr lang="en-US" b="1" dirty="0"/>
          </a:p>
          <a:p>
            <a:r>
              <a:rPr lang="en-US" b="1" dirty="0"/>
              <a:t>View Usage Analytics for Web Pages From Any Server (Cloud or On Premise)</a:t>
            </a:r>
          </a:p>
          <a:p>
            <a:endParaRPr lang="en-US" b="1" dirty="0"/>
          </a:p>
          <a:p>
            <a:endParaRPr lang="en-US" dirty="0"/>
          </a:p>
        </p:txBody>
      </p:sp>
      <p:sp>
        <p:nvSpPr>
          <p:cNvPr id="4" name="Text Placeholder 3">
            <a:extLst>
              <a:ext uri="{FF2B5EF4-FFF2-40B4-BE49-F238E27FC236}">
                <a16:creationId xmlns:a16="http://schemas.microsoft.com/office/drawing/2014/main" id="{D2D88405-8CA2-4E61-8420-75042CD6849E}"/>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DEE3621-6533-4D24-BFFC-C7A11A0BEB7D}"/>
              </a:ext>
            </a:extLst>
          </p:cNvPr>
          <p:cNvPicPr>
            <a:picLocks noChangeAspect="1"/>
          </p:cNvPicPr>
          <p:nvPr/>
        </p:nvPicPr>
        <p:blipFill>
          <a:blip r:embed="rId2"/>
          <a:stretch>
            <a:fillRect/>
          </a:stretch>
        </p:blipFill>
        <p:spPr>
          <a:xfrm>
            <a:off x="2865863" y="1521145"/>
            <a:ext cx="5368500" cy="1768026"/>
          </a:xfrm>
          <a:prstGeom prst="rect">
            <a:avLst/>
          </a:prstGeom>
        </p:spPr>
      </p:pic>
      <p:pic>
        <p:nvPicPr>
          <p:cNvPr id="6" name="Picture 5">
            <a:extLst>
              <a:ext uri="{FF2B5EF4-FFF2-40B4-BE49-F238E27FC236}">
                <a16:creationId xmlns:a16="http://schemas.microsoft.com/office/drawing/2014/main" id="{3616FA54-4C28-4D5C-A7D9-430D2FCD3003}"/>
              </a:ext>
            </a:extLst>
          </p:cNvPr>
          <p:cNvPicPr>
            <a:picLocks noChangeAspect="1"/>
          </p:cNvPicPr>
          <p:nvPr/>
        </p:nvPicPr>
        <p:blipFill>
          <a:blip r:embed="rId3"/>
          <a:stretch>
            <a:fillRect/>
          </a:stretch>
        </p:blipFill>
        <p:spPr>
          <a:xfrm>
            <a:off x="3014149" y="4276134"/>
            <a:ext cx="5437116" cy="1892437"/>
          </a:xfrm>
          <a:prstGeom prst="rect">
            <a:avLst/>
          </a:prstGeom>
        </p:spPr>
      </p:pic>
    </p:spTree>
    <p:extLst>
      <p:ext uri="{BB962C8B-B14F-4D97-AF65-F5344CB8AC3E}">
        <p14:creationId xmlns:p14="http://schemas.microsoft.com/office/powerpoint/2010/main" val="215422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6BE5-A816-4ABC-A15A-027424420DA6}"/>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14550EB3-E9B7-4E2A-9B6F-F5EDEA782678}"/>
              </a:ext>
            </a:extLst>
          </p:cNvPr>
          <p:cNvSpPr>
            <a:spLocks noGrp="1"/>
          </p:cNvSpPr>
          <p:nvPr>
            <p:ph type="body" idx="1"/>
          </p:nvPr>
        </p:nvSpPr>
        <p:spPr/>
        <p:txBody>
          <a:bodyPr/>
          <a:lstStyle/>
          <a:p>
            <a:r>
              <a:rPr lang="en-US" b="1" dirty="0"/>
              <a:t>Monitor Availability of Your Website</a:t>
            </a:r>
          </a:p>
          <a:p>
            <a:endParaRPr lang="en-US" b="1" dirty="0"/>
          </a:p>
          <a:p>
            <a:endParaRPr lang="en-US" b="1" dirty="0"/>
          </a:p>
          <a:p>
            <a:endParaRPr lang="en-US" b="1" dirty="0"/>
          </a:p>
          <a:p>
            <a:endParaRPr lang="en-US" b="1" dirty="0"/>
          </a:p>
          <a:p>
            <a:r>
              <a:rPr lang="en-US" b="1" dirty="0"/>
              <a:t>Add Application Insights to your device app project.</a:t>
            </a:r>
          </a:p>
          <a:p>
            <a:pPr marL="0" indent="0">
              <a:buNone/>
            </a:pPr>
            <a:br>
              <a:rPr lang="en-US" dirty="0"/>
            </a:br>
            <a:endParaRPr lang="en-US" b="1" dirty="0"/>
          </a:p>
          <a:p>
            <a:endParaRPr lang="en-US" dirty="0"/>
          </a:p>
        </p:txBody>
      </p:sp>
      <p:sp>
        <p:nvSpPr>
          <p:cNvPr id="4" name="Text Placeholder 3">
            <a:extLst>
              <a:ext uri="{FF2B5EF4-FFF2-40B4-BE49-F238E27FC236}">
                <a16:creationId xmlns:a16="http://schemas.microsoft.com/office/drawing/2014/main" id="{9515498A-4823-4021-BF70-8A86B110D3BE}"/>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6C103CE-B050-4A06-A32A-2285B4AB2C08}"/>
              </a:ext>
            </a:extLst>
          </p:cNvPr>
          <p:cNvPicPr>
            <a:picLocks noChangeAspect="1"/>
          </p:cNvPicPr>
          <p:nvPr/>
        </p:nvPicPr>
        <p:blipFill>
          <a:blip r:embed="rId2"/>
          <a:stretch>
            <a:fillRect/>
          </a:stretch>
        </p:blipFill>
        <p:spPr>
          <a:xfrm>
            <a:off x="2999677" y="1580492"/>
            <a:ext cx="5590245" cy="1848508"/>
          </a:xfrm>
          <a:prstGeom prst="rect">
            <a:avLst/>
          </a:prstGeom>
        </p:spPr>
      </p:pic>
      <p:pic>
        <p:nvPicPr>
          <p:cNvPr id="6" name="Picture 5">
            <a:extLst>
              <a:ext uri="{FF2B5EF4-FFF2-40B4-BE49-F238E27FC236}">
                <a16:creationId xmlns:a16="http://schemas.microsoft.com/office/drawing/2014/main" id="{CDD26847-9333-4083-9783-39FB62E8DD09}"/>
              </a:ext>
            </a:extLst>
          </p:cNvPr>
          <p:cNvPicPr>
            <a:picLocks noChangeAspect="1"/>
          </p:cNvPicPr>
          <p:nvPr/>
        </p:nvPicPr>
        <p:blipFill>
          <a:blip r:embed="rId3"/>
          <a:stretch>
            <a:fillRect/>
          </a:stretch>
        </p:blipFill>
        <p:spPr>
          <a:xfrm>
            <a:off x="2999677" y="4122307"/>
            <a:ext cx="5883070" cy="1882582"/>
          </a:xfrm>
          <a:prstGeom prst="rect">
            <a:avLst/>
          </a:prstGeom>
        </p:spPr>
      </p:pic>
    </p:spTree>
    <p:extLst>
      <p:ext uri="{BB962C8B-B14F-4D97-AF65-F5344CB8AC3E}">
        <p14:creationId xmlns:p14="http://schemas.microsoft.com/office/powerpoint/2010/main" val="604150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 Insights Ecosystem</a:t>
            </a:r>
          </a:p>
        </p:txBody>
      </p:sp>
      <p:sp>
        <p:nvSpPr>
          <p:cNvPr id="15" name="Text Placeholder 14">
            <a:extLst>
              <a:ext uri="{FF2B5EF4-FFF2-40B4-BE49-F238E27FC236}">
                <a16:creationId xmlns:a16="http://schemas.microsoft.com/office/drawing/2014/main" id="{DB8E07EA-8E5A-4251-BF7F-24925AA00A32}"/>
              </a:ext>
            </a:extLst>
          </p:cNvPr>
          <p:cNvSpPr>
            <a:spLocks noGrp="1"/>
          </p:cNvSpPr>
          <p:nvPr>
            <p:ph type="body" sz="quarter" idx="10"/>
          </p:nvPr>
        </p:nvSpPr>
        <p:spPr/>
        <p:txBody>
          <a:bodyPr/>
          <a:lstStyle/>
          <a:p>
            <a:endParaRPr lang="en-US"/>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6098476" y="2206001"/>
            <a:ext cx="2885510" cy="1552007"/>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Export &amp; Correlation</a:t>
              </a:r>
              <a:endParaRPr lang="en-US" altLang="en-US" sz="21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3133767" y="2206001"/>
            <a:ext cx="2984001" cy="1552008"/>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Exploration</a:t>
              </a:r>
              <a:endParaRPr lang="en-US" altLang="en-US" sz="21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nvGrpSpPr>
            <p:cNvPr id="83" name="Group 82"/>
            <p:cNvGrpSpPr/>
            <p:nvPr/>
          </p:nvGrpSpPr>
          <p:grpSpPr>
            <a:xfrm>
              <a:off x="4338682" y="2387040"/>
              <a:ext cx="3981907" cy="1542144"/>
              <a:chOff x="4338414" y="2943626"/>
              <a:chExt cx="3982472" cy="1542367"/>
            </a:xfrm>
          </p:grpSpPr>
          <p:grpSp>
            <p:nvGrpSpPr>
              <p:cNvPr id="51" name="Group 50"/>
              <p:cNvGrpSpPr/>
              <p:nvPr/>
            </p:nvGrpSpPr>
            <p:grpSpPr>
              <a:xfrm>
                <a:off x="4399174" y="2943626"/>
                <a:ext cx="3921712" cy="1542367"/>
                <a:chOff x="4367109" y="1706319"/>
                <a:chExt cx="3845165" cy="1512262"/>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644"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Portal</a:t>
                    </a:r>
                    <a:endParaRPr lang="en-US" altLang="en-US" sz="675"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Azure Monitor</a:t>
                    </a:r>
                  </a:p>
                  <a:p>
                    <a:pPr algn="ctr" defTabSz="685537" eaLnBrk="0" hangingPunct="0">
                      <a:defRPr/>
                    </a:pPr>
                    <a:r>
                      <a:rPr lang="en-US" altLang="en-US" sz="1050" dirty="0">
                        <a:solidFill>
                          <a:srgbClr val="FFFFFF"/>
                        </a:solidFill>
                        <a:latin typeface="Segoe UI Semibold" panose="020B0702040204020203" pitchFamily="34" charset="0"/>
                      </a:rPr>
                      <a:t>Application Map</a:t>
                    </a:r>
                  </a:p>
                  <a:p>
                    <a:pPr algn="ctr" defTabSz="685537" eaLnBrk="0" hangingPunct="0">
                      <a:defRPr/>
                    </a:pPr>
                    <a:r>
                      <a:rPr lang="en-US" altLang="en-US" sz="1050" dirty="0">
                        <a:solidFill>
                          <a:srgbClr val="FFFFFF"/>
                        </a:solidFill>
                        <a:latin typeface="Segoe UI Semibold" panose="020B0702040204020203" pitchFamily="34" charset="0"/>
                      </a:rPr>
                      <a:t>Live Metrics Stream</a:t>
                    </a:r>
                  </a:p>
                  <a:p>
                    <a:pPr algn="ctr" defTabSz="685537" eaLnBrk="0" hangingPunct="0">
                      <a:defRPr/>
                    </a:pPr>
                    <a:r>
                      <a:rPr lang="en-US" altLang="en-US" sz="105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38652"/>
                </a:xfrm>
                <a:prstGeom prst="rect">
                  <a:avLst/>
                </a:prstGeom>
              </p:spPr>
              <p:txBody>
                <a:bodyPr wrap="square">
                  <a:spAutoFit/>
                </a:bodyPr>
                <a:lstStyle/>
                <a:p>
                  <a:pPr algn="ctr" defTabSz="685644" eaLnBrk="0" hangingPunct="0">
                    <a:defRPr/>
                  </a:pPr>
                  <a:r>
                    <a:rPr lang="en-US" altLang="en-US" sz="1050" dirty="0">
                      <a:solidFill>
                        <a:srgbClr val="FFFFFF"/>
                      </a:solidFill>
                      <a:latin typeface="Segoe UI Semibold" panose="020B0702040204020203" pitchFamily="34" charset="0"/>
                    </a:rPr>
                    <a:t>Analytics Portal</a:t>
                  </a:r>
                  <a:endParaRPr lang="en-US" altLang="en-US" sz="1050" dirty="0">
                    <a:solidFill>
                      <a:srgbClr val="FFFFFF"/>
                    </a:solidFill>
                    <a:latin typeface="Arial" panose="020B0604020202020204" pitchFamily="34" charset="0"/>
                  </a:endParaRPr>
                </a:p>
              </p:txBody>
            </p:sp>
          </p:grpSp>
          <p:sp>
            <p:nvSpPr>
              <p:cNvPr id="79" name="Rectangle 78"/>
              <p:cNvSpPr/>
              <p:nvPr/>
            </p:nvSpPr>
            <p:spPr>
              <a:xfrm>
                <a:off x="4699245" y="4127104"/>
                <a:ext cx="1664162" cy="345393"/>
              </a:xfrm>
              <a:prstGeom prst="rect">
                <a:avLst/>
              </a:prstGeom>
            </p:spPr>
            <p:txBody>
              <a:bodyPr wrap="non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 </a:t>
                </a:r>
                <a:r>
                  <a:rPr lang="en-US" sz="105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6196486" y="2606738"/>
            <a:ext cx="2883680" cy="1218974"/>
            <a:chOff x="8427961" y="2935499"/>
            <a:chExt cx="3922561" cy="1658125"/>
          </a:xfrm>
        </p:grpSpPr>
        <p:grpSp>
          <p:nvGrpSpPr>
            <p:cNvPr id="57" name="Group 56"/>
            <p:cNvGrpSpPr/>
            <p:nvPr/>
          </p:nvGrpSpPr>
          <p:grpSpPr>
            <a:xfrm>
              <a:off x="8427961" y="2935499"/>
              <a:ext cx="3922561" cy="1658125"/>
              <a:chOff x="8317259" y="1698351"/>
              <a:chExt cx="3845997" cy="1625761"/>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Power BI</a:t>
                  </a:r>
                  <a:endParaRPr lang="en-US" altLang="en-US" sz="105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dashboards</a:t>
                </a:r>
                <a:endParaRPr lang="en-US" altLang="en-US" sz="105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OMS Connector</a:t>
                  </a:r>
                  <a:endParaRPr lang="en-US" altLang="en-US" sz="105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Data Access APIs</a:t>
                </a:r>
                <a:endParaRPr lang="en-US" altLang="en-US" sz="105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Blob storage</a:t>
                  </a:r>
                  <a:endParaRPr lang="en-US" altLang="en-US" sz="1050" dirty="0">
                    <a:solidFill>
                      <a:srgbClr val="FFFFFF"/>
                    </a:solidFill>
                    <a:latin typeface="Arial" panose="020B0604020202020204" pitchFamily="34" charset="0"/>
                  </a:endParaRPr>
                </a:p>
              </p:txBody>
            </p:sp>
          </p:grpSp>
          <p:sp>
            <p:nvSpPr>
              <p:cNvPr id="63" name="Rectangle 62"/>
              <p:cNvSpPr/>
              <p:nvPr/>
            </p:nvSpPr>
            <p:spPr>
              <a:xfrm>
                <a:off x="10616879" y="2554452"/>
                <a:ext cx="1320070" cy="769660"/>
              </a:xfrm>
              <a:prstGeom prst="rect">
                <a:avLst/>
              </a:prstGeom>
            </p:spPr>
            <p:txBody>
              <a:bodyPr wrap="squar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a:t>
                </a:r>
                <a:r>
                  <a:rPr lang="en-US" sz="1050" dirty="0">
                    <a:solidFill>
                      <a:srgbClr val="505050"/>
                    </a:solidFill>
                    <a:latin typeface="Segoe UI Semibold" panose="020B0702040204020203" pitchFamily="34" charset="0"/>
                    <a:cs typeface="Segoe UI Semibold" panose="020B0702040204020203" pitchFamily="34" charset="0"/>
                  </a:rPr>
                  <a:t> </a:t>
                </a:r>
                <a:r>
                  <a:rPr lang="en-US" sz="105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169057" y="4152187"/>
            <a:ext cx="8814929" cy="38477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Support</a:t>
            </a:r>
            <a:endParaRPr lang="en-US" altLang="en-US" sz="21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169057" y="4536968"/>
            <a:ext cx="8814929" cy="1167228"/>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5" anchor="t" anchorCtr="0" compatLnSpc="1">
            <a:prstTxWarp prst="textNoShape">
              <a:avLst/>
            </a:prstTxWarp>
          </a:bodyPr>
          <a:lstStyle/>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 Core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 - J2EE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Windows Desktop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WCF</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JavaScript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Node.JS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PHP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Python</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Ruby</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Angular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Docker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Kubernetes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Dynamics CRM</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Web Apps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Cloud Services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VMs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Functions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Service Fabric</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Glimpse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Spring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Log4Net/NLog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Log4J/Logback</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System.Diagnostics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Semantic Logging (SLAB)</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ETW/</a:t>
            </a:r>
            <a:r>
              <a:rPr lang="en-US" sz="1050" dirty="0" err="1">
                <a:solidFill>
                  <a:srgbClr val="FFFFFF"/>
                </a:solidFill>
                <a:latin typeface="Segoe UI Semibold" panose="020B0702040204020203" pitchFamily="34" charset="0"/>
                <a:cs typeface="Segoe UI Semibold" panose="020B0702040204020203" pitchFamily="34" charset="0"/>
              </a:rPr>
              <a:t>EventSource</a:t>
            </a:r>
            <a:endParaRPr lang="en-US" sz="1050" dirty="0">
              <a:solidFill>
                <a:srgbClr val="FFFFFF"/>
              </a:solidFill>
              <a:latin typeface="Segoe UI Semibold" panose="020B0702040204020203" pitchFamily="34" charset="0"/>
              <a:cs typeface="Segoe UI Semibold" panose="020B0702040204020203" pitchFamily="34" charset="0"/>
            </a:endParaRP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LogStash</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Collectd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Concrete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Drupal</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Joomla</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SharePoint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WordPress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Orchard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8609683" y="5355123"/>
            <a:ext cx="466794" cy="415498"/>
          </a:xfrm>
          <a:prstGeom prst="rect">
            <a:avLst/>
          </a:prstGeom>
          <a:noFill/>
        </p:spPr>
        <p:txBody>
          <a:bodyPr wrap="none" rtlCol="0">
            <a:spAutoFit/>
          </a:bodyPr>
          <a:lstStyle/>
          <a:p>
            <a:pPr defTabSz="685775">
              <a:defRPr/>
            </a:pPr>
            <a:r>
              <a:rPr lang="en-US" sz="21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08180" y="2205999"/>
            <a:ext cx="2876673" cy="1552009"/>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Ingestion</a:t>
              </a:r>
              <a:endParaRPr lang="en-US" altLang="en-US" sz="525"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    SCOM MP                      Open Schema</a:t>
                  </a:r>
                  <a:endParaRPr lang="en-US" altLang="en-US" sz="675"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537" eaLnBrk="0" hangingPunct="0">
                      <a:defRPr/>
                    </a:pPr>
                    <a:r>
                      <a:rPr lang="en-US" altLang="en-US" sz="1050" dirty="0">
                        <a:solidFill>
                          <a:srgbClr val="E0C8E6"/>
                        </a:solidFill>
                        <a:latin typeface="Segoe UI Bold" panose="020B0802040204020203" pitchFamily="34" charset="0"/>
                        <a:cs typeface="Segoe UI Bold" panose="020B0802040204020203" pitchFamily="34" charset="0"/>
                      </a:rPr>
                      <a:t>Application Insights</a:t>
                    </a:r>
                    <a:endParaRPr lang="en-US" altLang="en-US" sz="675"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Open Source SDKs</a:t>
                    </a:r>
                  </a:p>
                  <a:p>
                    <a:pPr algn="ctr" defTabSz="685537" eaLnBrk="0" hangingPunct="0">
                      <a:defRPr/>
                    </a:pPr>
                    <a:r>
                      <a:rPr lang="en-US" altLang="en-US" sz="1050" dirty="0">
                        <a:solidFill>
                          <a:srgbClr val="FFFFFF"/>
                        </a:solidFill>
                        <a:latin typeface="Segoe UI Semibold" panose="020B0702040204020203" pitchFamily="34" charset="0"/>
                      </a:rPr>
                      <a:t>Status Monitor </a:t>
                    </a:r>
                  </a:p>
                  <a:p>
                    <a:pPr algn="ctr" defTabSz="685537" eaLnBrk="0" hangingPunct="0">
                      <a:defRPr/>
                    </a:pPr>
                    <a:r>
                      <a:rPr lang="en-US" altLang="en-US" sz="105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a platform monitoring and alerting strategy</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normAutofit fontScale="92500" lnSpcReduction="20000"/>
          </a:bodyPr>
          <a:lstStyle/>
          <a:p>
            <a:r>
              <a:rPr lang="en-US" sz="2400" dirty="0"/>
              <a:t>Determine the appropriate Microsoft products and services for monitoring Azure platform solutions</a:t>
            </a:r>
          </a:p>
          <a:p>
            <a:r>
              <a:rPr lang="en-US" sz="2400" dirty="0"/>
              <a:t>Define a monitoring solution using Azure Health, Azure Advisor, and Activity Log</a:t>
            </a:r>
          </a:p>
          <a:p>
            <a:r>
              <a:rPr lang="en-US" sz="2400" dirty="0"/>
              <a:t>Define a monitoring solution for Azure Networks using Log Analytics and Network Watcher service</a:t>
            </a:r>
          </a:p>
          <a:p>
            <a:r>
              <a:rPr lang="en-US" sz="2400" dirty="0"/>
              <a:t>Monitor security with Azure Security Center</a:t>
            </a:r>
            <a:br>
              <a:rPr lang="en-US" sz="2400" dirty="0"/>
            </a:br>
            <a:endParaRPr lang="en-US" sz="2400" dirty="0"/>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9" name="Freeform 5">
            <a:extLst>
              <a:ext uri="{FF2B5EF4-FFF2-40B4-BE49-F238E27FC236}">
                <a16:creationId xmlns:a16="http://schemas.microsoft.com/office/drawing/2014/main" id="{28962115-BFBB-4D64-BA0B-7C50E6B2140E}"/>
              </a:ext>
            </a:extLst>
          </p:cNvPr>
          <p:cNvSpPr>
            <a:spLocks/>
          </p:cNvSpPr>
          <p:nvPr/>
        </p:nvSpPr>
        <p:spPr bwMode="auto">
          <a:xfrm>
            <a:off x="519101" y="3164639"/>
            <a:ext cx="2503872" cy="136335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icture 2" descr="https://azurecomcdn.azureedge.net/cvt-a1c8b5576aaf22ba5f9f7e57ec5f1f44d7dd332b4dab762e550e713e4d9572c3/images/page/services/monitor/integrate-existing-tools.png">
            <a:extLst>
              <a:ext uri="{FF2B5EF4-FFF2-40B4-BE49-F238E27FC236}">
                <a16:creationId xmlns:a16="http://schemas.microsoft.com/office/drawing/2014/main" id="{8FD6950C-91CE-4FCC-AA7E-311A7B08ED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4931" y="3638696"/>
            <a:ext cx="1595688" cy="139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90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grpSp>
        <p:nvGrpSpPr>
          <p:cNvPr id="107" name="Group 4">
            <a:extLst>
              <a:ext uri="{FF2B5EF4-FFF2-40B4-BE49-F238E27FC236}">
                <a16:creationId xmlns:a16="http://schemas.microsoft.com/office/drawing/2014/main" id="{06DC9610-8020-45A7-80A0-7D1830B2FF24}"/>
              </a:ext>
            </a:extLst>
          </p:cNvPr>
          <p:cNvGrpSpPr>
            <a:grpSpLocks noChangeAspect="1"/>
          </p:cNvGrpSpPr>
          <p:nvPr/>
        </p:nvGrpSpPr>
        <p:grpSpPr bwMode="auto">
          <a:xfrm flipV="1">
            <a:off x="2804610" y="1302893"/>
            <a:ext cx="3238507" cy="3187109"/>
            <a:chOff x="8085" y="74"/>
            <a:chExt cx="2998" cy="2950"/>
          </a:xfrm>
        </p:grpSpPr>
        <p:sp>
          <p:nvSpPr>
            <p:cNvPr id="108" name="Freeform 5">
              <a:extLst>
                <a:ext uri="{FF2B5EF4-FFF2-40B4-BE49-F238E27FC236}">
                  <a16:creationId xmlns:a16="http://schemas.microsoft.com/office/drawing/2014/main" id="{F23C0E49-F196-4895-8567-DF562C26036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9" name="Freeform 11">
              <a:extLst>
                <a:ext uri="{FF2B5EF4-FFF2-40B4-BE49-F238E27FC236}">
                  <a16:creationId xmlns:a16="http://schemas.microsoft.com/office/drawing/2014/main" id="{370E0296-EEDD-4636-BC13-4292ECC25CB5}"/>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0" name="Freeform 12">
              <a:extLst>
                <a:ext uri="{FF2B5EF4-FFF2-40B4-BE49-F238E27FC236}">
                  <a16:creationId xmlns:a16="http://schemas.microsoft.com/office/drawing/2014/main" id="{7F5B9D7B-121B-47BD-A339-44E3E153AF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1" name="Freeform 13">
              <a:extLst>
                <a:ext uri="{FF2B5EF4-FFF2-40B4-BE49-F238E27FC236}">
                  <a16:creationId xmlns:a16="http://schemas.microsoft.com/office/drawing/2014/main" id="{B2316900-AD55-452F-B744-991AE86BDC26}"/>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2" name="Freeform 14">
              <a:extLst>
                <a:ext uri="{FF2B5EF4-FFF2-40B4-BE49-F238E27FC236}">
                  <a16:creationId xmlns:a16="http://schemas.microsoft.com/office/drawing/2014/main" id="{24D4CC71-9455-4C13-935C-BF641901DDEE}"/>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13" name="TextBox 112">
            <a:extLst>
              <a:ext uri="{FF2B5EF4-FFF2-40B4-BE49-F238E27FC236}">
                <a16:creationId xmlns:a16="http://schemas.microsoft.com/office/drawing/2014/main" id="{0FB23400-CF61-4A56-87AC-55585FDC79E7}"/>
              </a:ext>
            </a:extLst>
          </p:cNvPr>
          <p:cNvSpPr txBox="1">
            <a:spLocks noChangeAspect="1"/>
          </p:cNvSpPr>
          <p:nvPr/>
        </p:nvSpPr>
        <p:spPr>
          <a:xfrm>
            <a:off x="7186144" y="2827410"/>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PROTECT</a:t>
            </a:r>
          </a:p>
        </p:txBody>
      </p:sp>
      <p:sp>
        <p:nvSpPr>
          <p:cNvPr id="116" name="TextBox 115">
            <a:extLst>
              <a:ext uri="{FF2B5EF4-FFF2-40B4-BE49-F238E27FC236}">
                <a16:creationId xmlns:a16="http://schemas.microsoft.com/office/drawing/2014/main" id="{6BABF33F-22E8-4A47-A642-6B0E67CA5F55}"/>
              </a:ext>
            </a:extLst>
          </p:cNvPr>
          <p:cNvSpPr txBox="1">
            <a:spLocks noChangeAspect="1"/>
          </p:cNvSpPr>
          <p:nvPr/>
        </p:nvSpPr>
        <p:spPr>
          <a:xfrm>
            <a:off x="6778503" y="1057855"/>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SECURE</a:t>
            </a:r>
          </a:p>
        </p:txBody>
      </p:sp>
      <p:sp>
        <p:nvSpPr>
          <p:cNvPr id="120" name="TextBox 119">
            <a:extLst>
              <a:ext uri="{FF2B5EF4-FFF2-40B4-BE49-F238E27FC236}">
                <a16:creationId xmlns:a16="http://schemas.microsoft.com/office/drawing/2014/main" id="{774AC220-DC1B-4861-8651-97FF83D3243F}"/>
              </a:ext>
            </a:extLst>
          </p:cNvPr>
          <p:cNvSpPr txBox="1">
            <a:spLocks noChangeAspect="1"/>
          </p:cNvSpPr>
          <p:nvPr/>
        </p:nvSpPr>
        <p:spPr>
          <a:xfrm>
            <a:off x="3661834" y="5265717"/>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a:gradFill>
                  <a:gsLst>
                    <a:gs pos="78761">
                      <a:prstClr val="black"/>
                    </a:gs>
                    <a:gs pos="0">
                      <a:prstClr val="black"/>
                    </a:gs>
                  </a:gsLst>
                  <a:lin ang="5400000" scaled="0"/>
                </a:gradFill>
                <a:latin typeface="Segoe UI" panose="020B0502040204020203" pitchFamily="34" charset="0"/>
                <a:cs typeface="Segoe UI" panose="020B0502040204020203" pitchFamily="34" charset="0"/>
              </a:rPr>
              <a:t>MONITOR</a:t>
            </a:r>
          </a:p>
        </p:txBody>
      </p:sp>
      <p:sp>
        <p:nvSpPr>
          <p:cNvPr id="121" name="TextBox 120">
            <a:extLst>
              <a:ext uri="{FF2B5EF4-FFF2-40B4-BE49-F238E27FC236}">
                <a16:creationId xmlns:a16="http://schemas.microsoft.com/office/drawing/2014/main" id="{622D25EE-209A-4695-A1E7-899A64B1CC44}"/>
              </a:ext>
            </a:extLst>
          </p:cNvPr>
          <p:cNvSpPr txBox="1">
            <a:spLocks noChangeAspect="1"/>
          </p:cNvSpPr>
          <p:nvPr/>
        </p:nvSpPr>
        <p:spPr>
          <a:xfrm>
            <a:off x="-64316" y="2827410"/>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a:gradFill>
                  <a:gsLst>
                    <a:gs pos="78761">
                      <a:prstClr val="black"/>
                    </a:gs>
                    <a:gs pos="0">
                      <a:prstClr val="black"/>
                    </a:gs>
                  </a:gsLst>
                  <a:lin ang="5400000" scaled="0"/>
                </a:gradFill>
                <a:latin typeface="Segoe UI" panose="020B0502040204020203" pitchFamily="34" charset="0"/>
                <a:cs typeface="Segoe UI" panose="020B0502040204020203" pitchFamily="34" charset="0"/>
              </a:rPr>
              <a:t>CONFIGURE</a:t>
            </a:r>
          </a:p>
        </p:txBody>
      </p:sp>
      <p:sp>
        <p:nvSpPr>
          <p:cNvPr id="122" name="TextBox 121">
            <a:extLst>
              <a:ext uri="{FF2B5EF4-FFF2-40B4-BE49-F238E27FC236}">
                <a16:creationId xmlns:a16="http://schemas.microsoft.com/office/drawing/2014/main" id="{DFFB459D-4C4F-448F-819F-5F4198ACE84D}"/>
              </a:ext>
            </a:extLst>
          </p:cNvPr>
          <p:cNvSpPr txBox="1">
            <a:spLocks noChangeAspect="1"/>
          </p:cNvSpPr>
          <p:nvPr/>
        </p:nvSpPr>
        <p:spPr>
          <a:xfrm>
            <a:off x="746787" y="1057855"/>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GOVERN</a:t>
            </a:r>
          </a:p>
        </p:txBody>
      </p:sp>
      <p:sp>
        <p:nvSpPr>
          <p:cNvPr id="125" name="Oval 124">
            <a:extLst>
              <a:ext uri="{FF2B5EF4-FFF2-40B4-BE49-F238E27FC236}">
                <a16:creationId xmlns:a16="http://schemas.microsoft.com/office/drawing/2014/main" id="{2F6F2CA2-CF39-4840-9DDC-0329C55262BC}"/>
              </a:ext>
            </a:extLst>
          </p:cNvPr>
          <p:cNvSpPr/>
          <p:nvPr/>
        </p:nvSpPr>
        <p:spPr bwMode="auto">
          <a:xfrm>
            <a:off x="3162589" y="1635948"/>
            <a:ext cx="2528653" cy="252901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4A7877B5-F6C1-4286-8CEC-6540C49B2FEF}"/>
              </a:ext>
            </a:extLst>
          </p:cNvPr>
          <p:cNvSpPr txBox="1"/>
          <p:nvPr/>
        </p:nvSpPr>
        <p:spPr>
          <a:xfrm>
            <a:off x="6786737" y="1352175"/>
            <a:ext cx="2096505"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Security Management</a:t>
            </a:r>
          </a:p>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Threat Protection</a:t>
            </a:r>
          </a:p>
        </p:txBody>
      </p:sp>
      <p:sp>
        <p:nvSpPr>
          <p:cNvPr id="128" name="TextBox 127">
            <a:extLst>
              <a:ext uri="{FF2B5EF4-FFF2-40B4-BE49-F238E27FC236}">
                <a16:creationId xmlns:a16="http://schemas.microsoft.com/office/drawing/2014/main" id="{1512CDA9-FA51-4F8C-BEB3-EB1ABAF70763}"/>
              </a:ext>
            </a:extLst>
          </p:cNvPr>
          <p:cNvSpPr txBox="1"/>
          <p:nvPr/>
        </p:nvSpPr>
        <p:spPr>
          <a:xfrm>
            <a:off x="7195886" y="3147011"/>
            <a:ext cx="1766030"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Backup</a:t>
            </a:r>
          </a:p>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Disaster Recovery</a:t>
            </a:r>
          </a:p>
        </p:txBody>
      </p:sp>
      <p:sp>
        <p:nvSpPr>
          <p:cNvPr id="129" name="TextBox 128">
            <a:extLst>
              <a:ext uri="{FF2B5EF4-FFF2-40B4-BE49-F238E27FC236}">
                <a16:creationId xmlns:a16="http://schemas.microsoft.com/office/drawing/2014/main" id="{C48EC7E8-90CE-4207-AF08-EC14B13B83E9}"/>
              </a:ext>
            </a:extLst>
          </p:cNvPr>
          <p:cNvSpPr txBox="1"/>
          <p:nvPr/>
        </p:nvSpPr>
        <p:spPr>
          <a:xfrm>
            <a:off x="123774" y="1352175"/>
            <a:ext cx="1924727" cy="715916"/>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Policy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Cost Management</a:t>
            </a:r>
          </a:p>
        </p:txBody>
      </p:sp>
      <p:sp>
        <p:nvSpPr>
          <p:cNvPr id="130" name="TextBox 129">
            <a:extLst>
              <a:ext uri="{FF2B5EF4-FFF2-40B4-BE49-F238E27FC236}">
                <a16:creationId xmlns:a16="http://schemas.microsoft.com/office/drawing/2014/main" id="{28180059-D57F-44E2-B42A-4E4ACBD9995A}"/>
              </a:ext>
            </a:extLst>
          </p:cNvPr>
          <p:cNvSpPr txBox="1"/>
          <p:nvPr/>
        </p:nvSpPr>
        <p:spPr>
          <a:xfrm>
            <a:off x="-409832" y="3147012"/>
            <a:ext cx="2048607" cy="1180658"/>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Configuration</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Update Management</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Automation</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Scripting</a:t>
            </a:r>
          </a:p>
        </p:txBody>
      </p:sp>
      <p:grpSp>
        <p:nvGrpSpPr>
          <p:cNvPr id="132" name="Group 131">
            <a:extLst>
              <a:ext uri="{FF2B5EF4-FFF2-40B4-BE49-F238E27FC236}">
                <a16:creationId xmlns:a16="http://schemas.microsoft.com/office/drawing/2014/main" id="{AB47794B-C1BF-48BB-8B0C-4AE27AD6E841}"/>
              </a:ext>
            </a:extLst>
          </p:cNvPr>
          <p:cNvGrpSpPr/>
          <p:nvPr/>
        </p:nvGrpSpPr>
        <p:grpSpPr>
          <a:xfrm>
            <a:off x="5668716" y="3045985"/>
            <a:ext cx="717140" cy="717242"/>
            <a:chOff x="431800" y="3725863"/>
            <a:chExt cx="731520" cy="731520"/>
          </a:xfrm>
        </p:grpSpPr>
        <p:sp>
          <p:nvSpPr>
            <p:cNvPr id="133" name="Oval 132">
              <a:extLst>
                <a:ext uri="{FF2B5EF4-FFF2-40B4-BE49-F238E27FC236}">
                  <a16:creationId xmlns:a16="http://schemas.microsoft.com/office/drawing/2014/main" id="{40BD9F04-8E61-4D1D-8927-C2D5C83E5287}"/>
                </a:ext>
              </a:extLst>
            </p:cNvPr>
            <p:cNvSpPr/>
            <p:nvPr/>
          </p:nvSpPr>
          <p:spPr bwMode="auto">
            <a:xfrm>
              <a:off x="431800" y="37258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Oval 133">
              <a:extLst>
                <a:ext uri="{FF2B5EF4-FFF2-40B4-BE49-F238E27FC236}">
                  <a16:creationId xmlns:a16="http://schemas.microsoft.com/office/drawing/2014/main" id="{75FE344E-0C32-4D50-86A9-948925265E57}"/>
                </a:ext>
              </a:extLst>
            </p:cNvPr>
            <p:cNvSpPr/>
            <p:nvPr/>
          </p:nvSpPr>
          <p:spPr bwMode="auto">
            <a:xfrm>
              <a:off x="467531" y="3771650"/>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5" name="server_2">
              <a:extLst>
                <a:ext uri="{FF2B5EF4-FFF2-40B4-BE49-F238E27FC236}">
                  <a16:creationId xmlns:a16="http://schemas.microsoft.com/office/drawing/2014/main" id="{33A71F30-FB21-450B-A903-EC3A90B2B0B4}"/>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36" name="Group 135">
            <a:extLst>
              <a:ext uri="{FF2B5EF4-FFF2-40B4-BE49-F238E27FC236}">
                <a16:creationId xmlns:a16="http://schemas.microsoft.com/office/drawing/2014/main" id="{F4B70BE9-C015-43B9-9378-F806ACB07DE3}"/>
              </a:ext>
            </a:extLst>
          </p:cNvPr>
          <p:cNvGrpSpPr/>
          <p:nvPr/>
        </p:nvGrpSpPr>
        <p:grpSpPr>
          <a:xfrm>
            <a:off x="3054304" y="1213238"/>
            <a:ext cx="717140" cy="717242"/>
            <a:chOff x="431800" y="2925763"/>
            <a:chExt cx="731520" cy="731520"/>
          </a:xfrm>
        </p:grpSpPr>
        <p:sp>
          <p:nvSpPr>
            <p:cNvPr id="137" name="Oval 136">
              <a:extLst>
                <a:ext uri="{FF2B5EF4-FFF2-40B4-BE49-F238E27FC236}">
                  <a16:creationId xmlns:a16="http://schemas.microsoft.com/office/drawing/2014/main" id="{1D28116F-ED38-4E89-A838-95F2B4F20E39}"/>
                </a:ext>
              </a:extLst>
            </p:cNvPr>
            <p:cNvSpPr/>
            <p:nvPr/>
          </p:nvSpPr>
          <p:spPr bwMode="auto">
            <a:xfrm>
              <a:off x="431800" y="29257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Oval 137">
              <a:extLst>
                <a:ext uri="{FF2B5EF4-FFF2-40B4-BE49-F238E27FC236}">
                  <a16:creationId xmlns:a16="http://schemas.microsoft.com/office/drawing/2014/main" id="{A73BE96B-0574-4F61-A0B9-CA399D5B050E}"/>
                </a:ext>
              </a:extLst>
            </p:cNvPr>
            <p:cNvSpPr/>
            <p:nvPr/>
          </p:nvSpPr>
          <p:spPr bwMode="auto">
            <a:xfrm>
              <a:off x="460496" y="2954459"/>
              <a:ext cx="675042" cy="67504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9" name="Compare_F057">
              <a:extLst>
                <a:ext uri="{FF2B5EF4-FFF2-40B4-BE49-F238E27FC236}">
                  <a16:creationId xmlns:a16="http://schemas.microsoft.com/office/drawing/2014/main" id="{16181435-65AB-40BC-9ACA-9BF928D1E595}"/>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cs typeface="+mn-cs"/>
              </a:endParaRPr>
            </a:p>
          </p:txBody>
        </p:sp>
      </p:grpSp>
      <p:cxnSp>
        <p:nvCxnSpPr>
          <p:cNvPr id="140" name="Connector: Elbow 139">
            <a:extLst>
              <a:ext uri="{FF2B5EF4-FFF2-40B4-BE49-F238E27FC236}">
                <a16:creationId xmlns:a16="http://schemas.microsoft.com/office/drawing/2014/main" id="{4402BD0D-43BE-4631-8C80-3B59377DD59E}"/>
              </a:ext>
            </a:extLst>
          </p:cNvPr>
          <p:cNvCxnSpPr>
            <a:stCxn id="133" idx="6"/>
            <a:endCxn id="113" idx="1"/>
          </p:cNvCxnSpPr>
          <p:nvPr/>
        </p:nvCxnSpPr>
        <p:spPr>
          <a:xfrm flipV="1">
            <a:off x="6385856" y="3096882"/>
            <a:ext cx="800288" cy="307724"/>
          </a:xfrm>
          <a:prstGeom prst="bentConnector3">
            <a:avLst/>
          </a:prstGeom>
          <a:noFill/>
          <a:ln w="25400" cap="flat" cmpd="sng" algn="ctr">
            <a:solidFill>
              <a:srgbClr val="E7E6E6"/>
            </a:solidFill>
            <a:prstDash val="sysDash"/>
            <a:miter lim="800000"/>
            <a:headEnd type="none"/>
            <a:tailEnd type="oval"/>
          </a:ln>
          <a:effectLst/>
        </p:spPr>
      </p:cxnSp>
      <p:cxnSp>
        <p:nvCxnSpPr>
          <p:cNvPr id="141" name="Connector: Elbow 140">
            <a:extLst>
              <a:ext uri="{FF2B5EF4-FFF2-40B4-BE49-F238E27FC236}">
                <a16:creationId xmlns:a16="http://schemas.microsoft.com/office/drawing/2014/main" id="{41C481ED-4F7E-4572-A09E-021BE39B3D1E}"/>
              </a:ext>
            </a:extLst>
          </p:cNvPr>
          <p:cNvCxnSpPr>
            <a:endCxn id="121" idx="3"/>
          </p:cNvCxnSpPr>
          <p:nvPr/>
        </p:nvCxnSpPr>
        <p:spPr>
          <a:xfrm rot="10800000">
            <a:off x="1651509" y="3096882"/>
            <a:ext cx="729491" cy="307726"/>
          </a:xfrm>
          <a:prstGeom prst="bentConnector3">
            <a:avLst/>
          </a:prstGeom>
          <a:noFill/>
          <a:ln w="25400" cap="flat" cmpd="sng" algn="ctr">
            <a:solidFill>
              <a:srgbClr val="E7E6E6"/>
            </a:solidFill>
            <a:prstDash val="sysDash"/>
            <a:miter lim="800000"/>
            <a:headEnd type="none"/>
            <a:tailEnd type="oval"/>
          </a:ln>
          <a:effectLst/>
        </p:spPr>
      </p:cxnSp>
      <p:cxnSp>
        <p:nvCxnSpPr>
          <p:cNvPr id="142" name="Connector: Elbow 141">
            <a:extLst>
              <a:ext uri="{FF2B5EF4-FFF2-40B4-BE49-F238E27FC236}">
                <a16:creationId xmlns:a16="http://schemas.microsoft.com/office/drawing/2014/main" id="{97795085-D51B-428B-9A1A-E074C63F4350}"/>
              </a:ext>
            </a:extLst>
          </p:cNvPr>
          <p:cNvCxnSpPr>
            <a:stCxn id="152" idx="6"/>
            <a:endCxn id="116" idx="1"/>
          </p:cNvCxnSpPr>
          <p:nvPr/>
        </p:nvCxnSpPr>
        <p:spPr>
          <a:xfrm flipV="1">
            <a:off x="5779125" y="1327327"/>
            <a:ext cx="999378" cy="244532"/>
          </a:xfrm>
          <a:prstGeom prst="bentConnector3">
            <a:avLst/>
          </a:prstGeom>
          <a:noFill/>
          <a:ln w="25400" cap="flat" cmpd="sng" algn="ctr">
            <a:solidFill>
              <a:srgbClr val="E7E6E6"/>
            </a:solidFill>
            <a:prstDash val="sysDash"/>
            <a:miter lim="800000"/>
            <a:headEnd type="none"/>
            <a:tailEnd type="oval"/>
          </a:ln>
          <a:effectLst/>
        </p:spPr>
      </p:cxnSp>
      <p:cxnSp>
        <p:nvCxnSpPr>
          <p:cNvPr id="143" name="Connector: Elbow 142">
            <a:extLst>
              <a:ext uri="{FF2B5EF4-FFF2-40B4-BE49-F238E27FC236}">
                <a16:creationId xmlns:a16="http://schemas.microsoft.com/office/drawing/2014/main" id="{46F35D58-CCED-424D-BF40-718FDB50CA95}"/>
              </a:ext>
            </a:extLst>
          </p:cNvPr>
          <p:cNvCxnSpPr>
            <a:stCxn id="137" idx="2"/>
            <a:endCxn id="122" idx="3"/>
          </p:cNvCxnSpPr>
          <p:nvPr/>
        </p:nvCxnSpPr>
        <p:spPr>
          <a:xfrm rot="10800000">
            <a:off x="2057820" y="1327327"/>
            <a:ext cx="996484" cy="244532"/>
          </a:xfrm>
          <a:prstGeom prst="bentConnector3">
            <a:avLst/>
          </a:prstGeom>
          <a:noFill/>
          <a:ln w="25400" cap="flat" cmpd="sng" algn="ctr">
            <a:solidFill>
              <a:srgbClr val="E7E6E6"/>
            </a:solidFill>
            <a:prstDash val="sysDash"/>
            <a:miter lim="800000"/>
            <a:headEnd type="none"/>
            <a:tailEnd type="oval"/>
          </a:ln>
          <a:effectLst/>
        </p:spPr>
      </p:cxnSp>
      <p:cxnSp>
        <p:nvCxnSpPr>
          <p:cNvPr id="144" name="Straight Connector 143">
            <a:extLst>
              <a:ext uri="{FF2B5EF4-FFF2-40B4-BE49-F238E27FC236}">
                <a16:creationId xmlns:a16="http://schemas.microsoft.com/office/drawing/2014/main" id="{FCB70455-BF56-4FC0-8A4B-6E25DDF966E7}"/>
              </a:ext>
            </a:extLst>
          </p:cNvPr>
          <p:cNvCxnSpPr>
            <a:stCxn id="157" idx="4"/>
            <a:endCxn id="120" idx="0"/>
          </p:cNvCxnSpPr>
          <p:nvPr/>
        </p:nvCxnSpPr>
        <p:spPr>
          <a:xfrm flipH="1">
            <a:off x="4416802" y="5002065"/>
            <a:ext cx="528" cy="263652"/>
          </a:xfrm>
          <a:prstGeom prst="line">
            <a:avLst/>
          </a:prstGeom>
          <a:noFill/>
          <a:ln w="25400" cap="flat" cmpd="sng" algn="ctr">
            <a:solidFill>
              <a:srgbClr val="E7E6E6"/>
            </a:solidFill>
            <a:prstDash val="sysDash"/>
            <a:miter lim="800000"/>
            <a:headEnd type="none"/>
            <a:tailEnd type="oval"/>
          </a:ln>
          <a:effectLst/>
        </p:spPr>
      </p:cxnSp>
      <p:grpSp>
        <p:nvGrpSpPr>
          <p:cNvPr id="145" name="Group 144">
            <a:extLst>
              <a:ext uri="{FF2B5EF4-FFF2-40B4-BE49-F238E27FC236}">
                <a16:creationId xmlns:a16="http://schemas.microsoft.com/office/drawing/2014/main" id="{8AEADBF8-9A5B-49E4-964C-D581978B9B0A}"/>
              </a:ext>
            </a:extLst>
          </p:cNvPr>
          <p:cNvGrpSpPr/>
          <p:nvPr/>
        </p:nvGrpSpPr>
        <p:grpSpPr>
          <a:xfrm>
            <a:off x="2448189" y="3045985"/>
            <a:ext cx="717140" cy="717242"/>
            <a:chOff x="4180755" y="3548790"/>
            <a:chExt cx="731520" cy="731520"/>
          </a:xfrm>
        </p:grpSpPr>
        <p:sp>
          <p:nvSpPr>
            <p:cNvPr id="146" name="Oval 145">
              <a:extLst>
                <a:ext uri="{FF2B5EF4-FFF2-40B4-BE49-F238E27FC236}">
                  <a16:creationId xmlns:a16="http://schemas.microsoft.com/office/drawing/2014/main" id="{C447C6D8-25DD-4DD1-93C5-7160C89286DA}"/>
                </a:ext>
              </a:extLst>
            </p:cNvPr>
            <p:cNvSpPr/>
            <p:nvPr/>
          </p:nvSpPr>
          <p:spPr bwMode="auto">
            <a:xfrm>
              <a:off x="4180755" y="3548790"/>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7" name="Oval 146">
              <a:extLst>
                <a:ext uri="{FF2B5EF4-FFF2-40B4-BE49-F238E27FC236}">
                  <a16:creationId xmlns:a16="http://schemas.microsoft.com/office/drawing/2014/main" id="{02E26DC2-2C43-4334-BA04-AB91138CDD52}"/>
                </a:ext>
              </a:extLst>
            </p:cNvPr>
            <p:cNvSpPr/>
            <p:nvPr/>
          </p:nvSpPr>
          <p:spPr bwMode="auto">
            <a:xfrm>
              <a:off x="4220755" y="3583003"/>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8" name="Processing_E9F5">
              <a:extLst>
                <a:ext uri="{FF2B5EF4-FFF2-40B4-BE49-F238E27FC236}">
                  <a16:creationId xmlns:a16="http://schemas.microsoft.com/office/drawing/2014/main" id="{211C14AA-C112-4595-BABE-82ADD6FA6980}"/>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nvGrpSpPr>
          <p:cNvPr id="149" name="Group 148">
            <a:extLst>
              <a:ext uri="{FF2B5EF4-FFF2-40B4-BE49-F238E27FC236}">
                <a16:creationId xmlns:a16="http://schemas.microsoft.com/office/drawing/2014/main" id="{29D7A411-E7BD-4A90-ADC0-3E5B353955CC}"/>
              </a:ext>
            </a:extLst>
          </p:cNvPr>
          <p:cNvGrpSpPr/>
          <p:nvPr/>
        </p:nvGrpSpPr>
        <p:grpSpPr>
          <a:xfrm>
            <a:off x="5061985" y="1213238"/>
            <a:ext cx="717140" cy="717242"/>
            <a:chOff x="6846963" y="1679558"/>
            <a:chExt cx="731520" cy="731520"/>
          </a:xfrm>
        </p:grpSpPr>
        <p:grpSp>
          <p:nvGrpSpPr>
            <p:cNvPr id="150" name="Group 149">
              <a:extLst>
                <a:ext uri="{FF2B5EF4-FFF2-40B4-BE49-F238E27FC236}">
                  <a16:creationId xmlns:a16="http://schemas.microsoft.com/office/drawing/2014/main" id="{C7FE7DB7-C5A4-4E6C-BD2F-B55D5D0C6435}"/>
                </a:ext>
              </a:extLst>
            </p:cNvPr>
            <p:cNvGrpSpPr/>
            <p:nvPr/>
          </p:nvGrpSpPr>
          <p:grpSpPr>
            <a:xfrm>
              <a:off x="6846963" y="1679558"/>
              <a:ext cx="731520" cy="731520"/>
              <a:chOff x="6846963" y="1679558"/>
              <a:chExt cx="731520" cy="731520"/>
            </a:xfrm>
          </p:grpSpPr>
          <p:sp>
            <p:nvSpPr>
              <p:cNvPr id="152" name="Oval 151">
                <a:extLst>
                  <a:ext uri="{FF2B5EF4-FFF2-40B4-BE49-F238E27FC236}">
                    <a16:creationId xmlns:a16="http://schemas.microsoft.com/office/drawing/2014/main" id="{0A2DD81E-1F27-4D79-8F58-7D03EE0EA338}"/>
                  </a:ext>
                </a:extLst>
              </p:cNvPr>
              <p:cNvSpPr/>
              <p:nvPr/>
            </p:nvSpPr>
            <p:spPr bwMode="auto">
              <a:xfrm>
                <a:off x="6846963" y="1679558"/>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3" name="Oval 152">
                <a:extLst>
                  <a:ext uri="{FF2B5EF4-FFF2-40B4-BE49-F238E27FC236}">
                    <a16:creationId xmlns:a16="http://schemas.microsoft.com/office/drawing/2014/main" id="{248CC9C8-1310-4D1A-A8A6-F3CAD2C27561}"/>
                  </a:ext>
                </a:extLst>
              </p:cNvPr>
              <p:cNvSpPr/>
              <p:nvPr/>
            </p:nvSpPr>
            <p:spPr bwMode="auto">
              <a:xfrm>
                <a:off x="6874833" y="1713211"/>
                <a:ext cx="664297" cy="664297"/>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1" name="Shield_EA18">
              <a:extLst>
                <a:ext uri="{FF2B5EF4-FFF2-40B4-BE49-F238E27FC236}">
                  <a16:creationId xmlns:a16="http://schemas.microsoft.com/office/drawing/2014/main" id="{6C36E718-3CAE-44CE-8198-3CFFC4AA89EA}"/>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54" name="Group 153">
            <a:extLst>
              <a:ext uri="{FF2B5EF4-FFF2-40B4-BE49-F238E27FC236}">
                <a16:creationId xmlns:a16="http://schemas.microsoft.com/office/drawing/2014/main" id="{BD3DC25D-8785-4758-819A-2CB72F29A808}"/>
              </a:ext>
            </a:extLst>
          </p:cNvPr>
          <p:cNvGrpSpPr/>
          <p:nvPr/>
        </p:nvGrpSpPr>
        <p:grpSpPr>
          <a:xfrm>
            <a:off x="4058760" y="4284823"/>
            <a:ext cx="717140" cy="717242"/>
            <a:chOff x="5823621" y="4812291"/>
            <a:chExt cx="731520" cy="731520"/>
          </a:xfrm>
        </p:grpSpPr>
        <p:grpSp>
          <p:nvGrpSpPr>
            <p:cNvPr id="155" name="Group 154">
              <a:extLst>
                <a:ext uri="{FF2B5EF4-FFF2-40B4-BE49-F238E27FC236}">
                  <a16:creationId xmlns:a16="http://schemas.microsoft.com/office/drawing/2014/main" id="{85DD40A4-17C6-44C3-BCE7-397554644D98}"/>
                </a:ext>
              </a:extLst>
            </p:cNvPr>
            <p:cNvGrpSpPr/>
            <p:nvPr/>
          </p:nvGrpSpPr>
          <p:grpSpPr>
            <a:xfrm>
              <a:off x="5823621" y="4812291"/>
              <a:ext cx="731520" cy="731520"/>
              <a:chOff x="431800" y="4525963"/>
              <a:chExt cx="731520" cy="731520"/>
            </a:xfrm>
          </p:grpSpPr>
          <p:sp>
            <p:nvSpPr>
              <p:cNvPr id="157" name="Oval 156">
                <a:extLst>
                  <a:ext uri="{FF2B5EF4-FFF2-40B4-BE49-F238E27FC236}">
                    <a16:creationId xmlns:a16="http://schemas.microsoft.com/office/drawing/2014/main" id="{357C07C5-D27F-4BA7-B785-F3735E7D5B97}"/>
                  </a:ext>
                </a:extLst>
              </p:cNvPr>
              <p:cNvSpPr/>
              <p:nvPr/>
            </p:nvSpPr>
            <p:spPr bwMode="auto">
              <a:xfrm>
                <a:off x="431800" y="45259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8" name="Oval 157">
                <a:extLst>
                  <a:ext uri="{FF2B5EF4-FFF2-40B4-BE49-F238E27FC236}">
                    <a16:creationId xmlns:a16="http://schemas.microsoft.com/office/drawing/2014/main" id="{81024A3F-9B23-42AE-BC90-67BEEE2D3872}"/>
                  </a:ext>
                </a:extLst>
              </p:cNvPr>
              <p:cNvSpPr/>
              <p:nvPr/>
            </p:nvSpPr>
            <p:spPr bwMode="auto">
              <a:xfrm>
                <a:off x="478096" y="4572259"/>
                <a:ext cx="640080" cy="640080"/>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6" name="magnify">
              <a:extLst>
                <a:ext uri="{FF2B5EF4-FFF2-40B4-BE49-F238E27FC236}">
                  <a16:creationId xmlns:a16="http://schemas.microsoft.com/office/drawing/2014/main" id="{9E47F971-6BA6-44CC-BF10-0695B40E3940}"/>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59" name="Freeform: Shape 158">
            <a:extLst>
              <a:ext uri="{FF2B5EF4-FFF2-40B4-BE49-F238E27FC236}">
                <a16:creationId xmlns:a16="http://schemas.microsoft.com/office/drawing/2014/main" id="{9D7DAACA-E29A-41EF-A618-1A66B559A39A}"/>
              </a:ext>
            </a:extLst>
          </p:cNvPr>
          <p:cNvSpPr/>
          <p:nvPr/>
        </p:nvSpPr>
        <p:spPr bwMode="auto">
          <a:xfrm>
            <a:off x="3504670" y="2323849"/>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ysClr val="window" lastClr="FFFFFF"/>
          </a:solidFill>
          <a:ln w="22225" cap="sq">
            <a:solidFill>
              <a:srgbClr val="4472C4"/>
            </a:solidFill>
            <a:prstDash val="solid"/>
            <a:miter lim="800000"/>
            <a:headEnd/>
            <a:tailEnd/>
          </a:ln>
        </p:spPr>
        <p:txBody>
          <a:bodyPr vert="horz" wrap="square" lIns="89639" tIns="44819" rIns="89639" bIns="44819"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0">
                    <a:srgbClr val="505050"/>
                  </a:gs>
                  <a:gs pos="100000">
                    <a:srgbClr val="505050"/>
                  </a:gs>
                </a:gsLst>
              </a:gradFill>
              <a:effectLst/>
              <a:uLnTx/>
              <a:uFillTx/>
              <a:latin typeface="Segoe UI Semilight"/>
              <a:cs typeface="+mn-cs"/>
            </a:endParaRPr>
          </a:p>
        </p:txBody>
      </p:sp>
      <p:sp>
        <p:nvSpPr>
          <p:cNvPr id="160" name="MS cloud text">
            <a:extLst>
              <a:ext uri="{FF2B5EF4-FFF2-40B4-BE49-F238E27FC236}">
                <a16:creationId xmlns:a16="http://schemas.microsoft.com/office/drawing/2014/main" id="{E523D823-212B-4962-9C49-5FC169DC6D7B}"/>
              </a:ext>
            </a:extLst>
          </p:cNvPr>
          <p:cNvSpPr txBox="1">
            <a:spLocks/>
          </p:cNvSpPr>
          <p:nvPr/>
        </p:nvSpPr>
        <p:spPr>
          <a:xfrm>
            <a:off x="3623164" y="2820175"/>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fontAlgn="auto">
              <a:spcAft>
                <a:spcPts val="0"/>
              </a:spcAft>
              <a:defRPr/>
            </a:pPr>
            <a:r>
              <a:rPr sz="1600" kern="0" spc="0">
                <a:solidFill>
                  <a:srgbClr val="4472C4"/>
                </a:solidFill>
                <a:latin typeface="Segoe UI Semilight"/>
                <a:cs typeface="Segoe UI Semilight" panose="020B0402040204020203" pitchFamily="34" charset="0"/>
              </a:rPr>
              <a:t>Microsoft Azure</a:t>
            </a:r>
            <a:endParaRPr sz="1600" kern="0" spc="0">
              <a:solidFill>
                <a:srgbClr val="4472C4"/>
              </a:solidFill>
              <a:latin typeface="Segoe UI Light"/>
              <a:cs typeface="Segoe UI Semilight" panose="020B0402040204020203" pitchFamily="34" charset="0"/>
            </a:endParaRPr>
          </a:p>
        </p:txBody>
      </p:sp>
      <p:sp>
        <p:nvSpPr>
          <p:cNvPr id="161" name="Rectangle 160">
            <a:extLst>
              <a:ext uri="{FF2B5EF4-FFF2-40B4-BE49-F238E27FC236}">
                <a16:creationId xmlns:a16="http://schemas.microsoft.com/office/drawing/2014/main" id="{9486AAD3-A409-4F42-85EE-D7CCE75660E4}"/>
              </a:ext>
            </a:extLst>
          </p:cNvPr>
          <p:cNvSpPr/>
          <p:nvPr/>
        </p:nvSpPr>
        <p:spPr>
          <a:xfrm>
            <a:off x="3054305" y="5823593"/>
            <a:ext cx="2723792"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162" name="Rectangle 161">
            <a:extLst>
              <a:ext uri="{FF2B5EF4-FFF2-40B4-BE49-F238E27FC236}">
                <a16:creationId xmlns:a16="http://schemas.microsoft.com/office/drawing/2014/main" id="{1935032B-DF20-40A0-AEF4-492AEA9B1CE2}"/>
              </a:ext>
            </a:extLst>
          </p:cNvPr>
          <p:cNvSpPr/>
          <p:nvPr/>
        </p:nvSpPr>
        <p:spPr>
          <a:xfrm>
            <a:off x="2927389" y="5606523"/>
            <a:ext cx="3035544"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7"/>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8"/>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9"/>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500"/>
                                        <p:tgtEl>
                                          <p:spTgt spid="130"/>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0"/>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fade">
                                      <p:cBhvr>
                                        <p:cTn id="27" dur="500"/>
                                        <p:tgtEl>
                                          <p:spTgt spid="121"/>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21"/>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22"/>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6"/>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3"/>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20"/>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wipe(right)">
                                      <p:cBhvr>
                                        <p:cTn id="52" dur="500"/>
                                        <p:tgtEl>
                                          <p:spTgt spid="143"/>
                                        </p:tgtEl>
                                      </p:cBhvr>
                                    </p:animEffect>
                                  </p:childTnLst>
                                </p:cTn>
                              </p:par>
                              <p:par>
                                <p:cTn id="53" presetID="22" presetClass="entr" presetSubtype="2" fill="hold" nodeType="with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right)">
                                      <p:cBhvr>
                                        <p:cTn id="55" dur="500"/>
                                        <p:tgtEl>
                                          <p:spTgt spid="141"/>
                                        </p:tgtEl>
                                      </p:cBhvr>
                                    </p:animEffect>
                                  </p:childTnLst>
                                </p:cTn>
                              </p:par>
                              <p:par>
                                <p:cTn id="56" presetID="22" presetClass="entr" presetSubtype="8" fill="hold" nodeType="withEffect">
                                  <p:stCondLst>
                                    <p:cond delay="0"/>
                                  </p:stCondLst>
                                  <p:childTnLst>
                                    <p:set>
                                      <p:cBhvr>
                                        <p:cTn id="57" dur="1" fill="hold">
                                          <p:stCondLst>
                                            <p:cond delay="0"/>
                                          </p:stCondLst>
                                        </p:cTn>
                                        <p:tgtEl>
                                          <p:spTgt spid="140"/>
                                        </p:tgtEl>
                                        <p:attrNameLst>
                                          <p:attrName>style.visibility</p:attrName>
                                        </p:attrNameLst>
                                      </p:cBhvr>
                                      <p:to>
                                        <p:strVal val="visible"/>
                                      </p:to>
                                    </p:set>
                                    <p:animEffect transition="in" filter="wipe(left)">
                                      <p:cBhvr>
                                        <p:cTn id="58" dur="500"/>
                                        <p:tgtEl>
                                          <p:spTgt spid="140"/>
                                        </p:tgtEl>
                                      </p:cBhvr>
                                    </p:animEffect>
                                  </p:childTnLst>
                                </p:cTn>
                              </p:par>
                              <p:par>
                                <p:cTn id="59" presetID="22" presetClass="entr" presetSubtype="8"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wipe(left)">
                                      <p:cBhvr>
                                        <p:cTn id="61" dur="500"/>
                                        <p:tgtEl>
                                          <p:spTgt spid="142"/>
                                        </p:tgtEl>
                                      </p:cBhvr>
                                    </p:animEffect>
                                  </p:childTnLst>
                                </p:cTn>
                              </p:par>
                              <p:par>
                                <p:cTn id="62" presetID="22" presetClass="entr" presetSubtype="1"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wipe(up)">
                                      <p:cBhvr>
                                        <p:cTn id="64" dur="500"/>
                                        <p:tgtEl>
                                          <p:spTgt spid="144"/>
                                        </p:tgtEl>
                                      </p:cBhvr>
                                    </p:animEffect>
                                  </p:childTnLst>
                                </p:cTn>
                              </p:par>
                              <p:par>
                                <p:cTn id="65" presetID="53" presetClass="entr" presetSubtype="16" fill="hold" nodeType="withEffect">
                                  <p:stCondLst>
                                    <p:cond delay="0"/>
                                  </p:stCondLst>
                                  <p:childTnLst>
                                    <p:set>
                                      <p:cBhvr>
                                        <p:cTn id="66" dur="1" fill="hold">
                                          <p:stCondLst>
                                            <p:cond delay="0"/>
                                          </p:stCondLst>
                                        </p:cTn>
                                        <p:tgtEl>
                                          <p:spTgt spid="136"/>
                                        </p:tgtEl>
                                        <p:attrNameLst>
                                          <p:attrName>style.visibility</p:attrName>
                                        </p:attrNameLst>
                                      </p:cBhvr>
                                      <p:to>
                                        <p:strVal val="visible"/>
                                      </p:to>
                                    </p:set>
                                    <p:anim calcmode="lin" valueType="num">
                                      <p:cBhvr>
                                        <p:cTn id="67" dur="500" fill="hold"/>
                                        <p:tgtEl>
                                          <p:spTgt spid="136"/>
                                        </p:tgtEl>
                                        <p:attrNameLst>
                                          <p:attrName>ppt_w</p:attrName>
                                        </p:attrNameLst>
                                      </p:cBhvr>
                                      <p:tavLst>
                                        <p:tav tm="0">
                                          <p:val>
                                            <p:fltVal val="0"/>
                                          </p:val>
                                        </p:tav>
                                        <p:tav tm="100000">
                                          <p:val>
                                            <p:strVal val="#ppt_w"/>
                                          </p:val>
                                        </p:tav>
                                      </p:tavLst>
                                    </p:anim>
                                    <p:anim calcmode="lin" valueType="num">
                                      <p:cBhvr>
                                        <p:cTn id="68" dur="500" fill="hold"/>
                                        <p:tgtEl>
                                          <p:spTgt spid="136"/>
                                        </p:tgtEl>
                                        <p:attrNameLst>
                                          <p:attrName>ppt_h</p:attrName>
                                        </p:attrNameLst>
                                      </p:cBhvr>
                                      <p:tavLst>
                                        <p:tav tm="0">
                                          <p:val>
                                            <p:fltVal val="0"/>
                                          </p:val>
                                        </p:tav>
                                        <p:tav tm="100000">
                                          <p:val>
                                            <p:strVal val="#ppt_h"/>
                                          </p:val>
                                        </p:tav>
                                      </p:tavLst>
                                    </p:anim>
                                    <p:animEffect transition="in" filter="fade">
                                      <p:cBhvr>
                                        <p:cTn id="69" dur="500"/>
                                        <p:tgtEl>
                                          <p:spTgt spid="136"/>
                                        </p:tgtEl>
                                      </p:cBhvr>
                                    </p:animEffect>
                                  </p:childTnLst>
                                </p:cTn>
                              </p:par>
                              <p:par>
                                <p:cTn id="70" presetID="53" presetClass="entr" presetSubtype="16" fill="hold" nodeType="withEffect">
                                  <p:stCondLst>
                                    <p:cond delay="0"/>
                                  </p:stCondLst>
                                  <p:childTnLst>
                                    <p:set>
                                      <p:cBhvr>
                                        <p:cTn id="71" dur="1" fill="hold">
                                          <p:stCondLst>
                                            <p:cond delay="0"/>
                                          </p:stCondLst>
                                        </p:cTn>
                                        <p:tgtEl>
                                          <p:spTgt spid="132"/>
                                        </p:tgtEl>
                                        <p:attrNameLst>
                                          <p:attrName>style.visibility</p:attrName>
                                        </p:attrNameLst>
                                      </p:cBhvr>
                                      <p:to>
                                        <p:strVal val="visible"/>
                                      </p:to>
                                    </p:set>
                                    <p:anim calcmode="lin" valueType="num">
                                      <p:cBhvr>
                                        <p:cTn id="72" dur="500" fill="hold"/>
                                        <p:tgtEl>
                                          <p:spTgt spid="132"/>
                                        </p:tgtEl>
                                        <p:attrNameLst>
                                          <p:attrName>ppt_w</p:attrName>
                                        </p:attrNameLst>
                                      </p:cBhvr>
                                      <p:tavLst>
                                        <p:tav tm="0">
                                          <p:val>
                                            <p:fltVal val="0"/>
                                          </p:val>
                                        </p:tav>
                                        <p:tav tm="100000">
                                          <p:val>
                                            <p:strVal val="#ppt_w"/>
                                          </p:val>
                                        </p:tav>
                                      </p:tavLst>
                                    </p:anim>
                                    <p:anim calcmode="lin" valueType="num">
                                      <p:cBhvr>
                                        <p:cTn id="73" dur="500" fill="hold"/>
                                        <p:tgtEl>
                                          <p:spTgt spid="132"/>
                                        </p:tgtEl>
                                        <p:attrNameLst>
                                          <p:attrName>ppt_h</p:attrName>
                                        </p:attrNameLst>
                                      </p:cBhvr>
                                      <p:tavLst>
                                        <p:tav tm="0">
                                          <p:val>
                                            <p:fltVal val="0"/>
                                          </p:val>
                                        </p:tav>
                                        <p:tav tm="100000">
                                          <p:val>
                                            <p:strVal val="#ppt_h"/>
                                          </p:val>
                                        </p:tav>
                                      </p:tavLst>
                                    </p:anim>
                                    <p:animEffect transition="in" filter="fade">
                                      <p:cBhvr>
                                        <p:cTn id="74" dur="500"/>
                                        <p:tgtEl>
                                          <p:spTgt spid="132"/>
                                        </p:tgtEl>
                                      </p:cBhvr>
                                    </p:animEffect>
                                  </p:childTnLst>
                                </p:cTn>
                              </p:par>
                              <p:par>
                                <p:cTn id="75" presetID="53" presetClass="entr" presetSubtype="16"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anim calcmode="lin" valueType="num">
                                      <p:cBhvr>
                                        <p:cTn id="77" dur="500" fill="hold"/>
                                        <p:tgtEl>
                                          <p:spTgt spid="145"/>
                                        </p:tgtEl>
                                        <p:attrNameLst>
                                          <p:attrName>ppt_w</p:attrName>
                                        </p:attrNameLst>
                                      </p:cBhvr>
                                      <p:tavLst>
                                        <p:tav tm="0">
                                          <p:val>
                                            <p:fltVal val="0"/>
                                          </p:val>
                                        </p:tav>
                                        <p:tav tm="100000">
                                          <p:val>
                                            <p:strVal val="#ppt_w"/>
                                          </p:val>
                                        </p:tav>
                                      </p:tavLst>
                                    </p:anim>
                                    <p:anim calcmode="lin" valueType="num">
                                      <p:cBhvr>
                                        <p:cTn id="78" dur="500" fill="hold"/>
                                        <p:tgtEl>
                                          <p:spTgt spid="145"/>
                                        </p:tgtEl>
                                        <p:attrNameLst>
                                          <p:attrName>ppt_h</p:attrName>
                                        </p:attrNameLst>
                                      </p:cBhvr>
                                      <p:tavLst>
                                        <p:tav tm="0">
                                          <p:val>
                                            <p:fltVal val="0"/>
                                          </p:val>
                                        </p:tav>
                                        <p:tav tm="100000">
                                          <p:val>
                                            <p:strVal val="#ppt_h"/>
                                          </p:val>
                                        </p:tav>
                                      </p:tavLst>
                                    </p:anim>
                                    <p:animEffect transition="in" filter="fade">
                                      <p:cBhvr>
                                        <p:cTn id="79" dur="500"/>
                                        <p:tgtEl>
                                          <p:spTgt spid="145"/>
                                        </p:tgtEl>
                                      </p:cBhvr>
                                    </p:animEffect>
                                  </p:childTnLst>
                                </p:cTn>
                              </p:par>
                              <p:par>
                                <p:cTn id="80" presetID="21" presetClass="entr" presetSubtype="1" fill="hold"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heel(1)">
                                      <p:cBhvr>
                                        <p:cTn id="8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3" grpId="1"/>
      <p:bldP spid="116" grpId="0"/>
      <p:bldP spid="116" grpId="1"/>
      <p:bldP spid="120" grpId="0"/>
      <p:bldP spid="120" grpId="1"/>
      <p:bldP spid="121" grpId="0"/>
      <p:bldP spid="121" grpId="1"/>
      <p:bldP spid="122" grpId="0"/>
      <p:bldP spid="122" grpId="1"/>
      <p:bldP spid="127" grpId="0"/>
      <p:bldP spid="127" grpId="1"/>
      <p:bldP spid="128" grpId="0"/>
      <p:bldP spid="128" grpId="1"/>
      <p:bldP spid="129" grpId="0"/>
      <p:bldP spid="129" grpId="1"/>
      <p:bldP spid="130" grpId="0"/>
      <p:bldP spid="13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2602" y="1000074"/>
            <a:ext cx="6578797" cy="4404449"/>
          </a:xfrm>
          <a:prstGeom prst="rect">
            <a:avLst/>
          </a:prstGeom>
        </p:spPr>
      </p:pic>
      <p:sp>
        <p:nvSpPr>
          <p:cNvPr id="4" name="Title 3">
            <a:extLst>
              <a:ext uri="{FF2B5EF4-FFF2-40B4-BE49-F238E27FC236}">
                <a16:creationId xmlns:a16="http://schemas.microsoft.com/office/drawing/2014/main" id="{F86243FB-F2CA-48D7-9B19-9320FAB130FD}"/>
              </a:ext>
            </a:extLst>
          </p:cNvPr>
          <p:cNvSpPr>
            <a:spLocks noGrp="1"/>
          </p:cNvSpPr>
          <p:nvPr>
            <p:ph type="title"/>
          </p:nvPr>
        </p:nvSpPr>
        <p:spPr/>
        <p:txBody>
          <a:bodyPr/>
          <a:lstStyle/>
          <a:p>
            <a:r>
              <a:rPr lang="en-US" dirty="0"/>
              <a:t>Security Center</a:t>
            </a:r>
          </a:p>
        </p:txBody>
      </p:sp>
      <p:sp>
        <p:nvSpPr>
          <p:cNvPr id="6" name="Text Placeholder 5">
            <a:extLst>
              <a:ext uri="{FF2B5EF4-FFF2-40B4-BE49-F238E27FC236}">
                <a16:creationId xmlns:a16="http://schemas.microsoft.com/office/drawing/2014/main" id="{9F2E212E-70C4-4691-B64E-6AC8D18B940A}"/>
              </a:ext>
            </a:extLst>
          </p:cNvPr>
          <p:cNvSpPr>
            <a:spLocks noGrp="1"/>
          </p:cNvSpPr>
          <p:nvPr>
            <p:ph type="body" sz="quarter" idx="10"/>
          </p:nvPr>
        </p:nvSpPr>
        <p:spPr/>
        <p:txBody>
          <a:bodyPr/>
          <a:lstStyle/>
          <a:p>
            <a:r>
              <a:rPr lang="en-US" dirty="0">
                <a:hlinkClick r:id="rId4"/>
              </a:rPr>
              <a:t>https://docs.microsoft.com/en-us/azure/security-center/security-center-intro</a:t>
            </a:r>
            <a:endParaRPr lang="en-US" dirty="0"/>
          </a:p>
          <a:p>
            <a:endParaRPr lang="en-US" dirty="0"/>
          </a:p>
          <a:p>
            <a:endParaRPr lang="en-US" dirty="0"/>
          </a:p>
        </p:txBody>
      </p:sp>
    </p:spTree>
    <p:extLst>
      <p:ext uri="{BB962C8B-B14F-4D97-AF65-F5344CB8AC3E}">
        <p14:creationId xmlns:p14="http://schemas.microsoft.com/office/powerpoint/2010/main" val="31908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059845" y="2263902"/>
            <a:ext cx="5696612" cy="100181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Segoe UI" panose="020B0502040204020203" pitchFamily="34" charset="0"/>
              </a:rPr>
              <a:t>Improve what matters most</a:t>
            </a:r>
          </a:p>
          <a:p>
            <a:r>
              <a:rPr lang="en-US" sz="2100" dirty="0">
                <a:solidFill>
                  <a:srgbClr val="505050"/>
                </a:solidFill>
                <a:latin typeface="Segoe UI" panose="020B0502040204020203" pitchFamily="34" charset="0"/>
              </a:rPr>
              <a:t>Get ongoing, actionable advice</a:t>
            </a:r>
          </a:p>
          <a:p>
            <a:r>
              <a:rPr lang="en-US" sz="2100" dirty="0">
                <a:solidFill>
                  <a:srgbClr val="505050"/>
                </a:solidFill>
                <a:latin typeface="Segoe UI" panose="020B0502040204020203" pitchFamily="34" charset="0"/>
              </a:rPr>
              <a:t>Implement recommendations easily</a:t>
            </a:r>
          </a:p>
        </p:txBody>
      </p:sp>
      <p:sp>
        <p:nvSpPr>
          <p:cNvPr id="2" name="Title 1"/>
          <p:cNvSpPr>
            <a:spLocks noGrp="1"/>
          </p:cNvSpPr>
          <p:nvPr>
            <p:ph type="title"/>
          </p:nvPr>
        </p:nvSpPr>
        <p:spPr/>
        <p:txBody>
          <a:bodyPr/>
          <a:lstStyle/>
          <a:p>
            <a:r>
              <a:rPr lang="en-GB" dirty="0"/>
              <a:t>Azure Advisor</a:t>
            </a:r>
          </a:p>
        </p:txBody>
      </p:sp>
      <p:sp>
        <p:nvSpPr>
          <p:cNvPr id="4" name="Text Placeholder 3">
            <a:extLst>
              <a:ext uri="{FF2B5EF4-FFF2-40B4-BE49-F238E27FC236}">
                <a16:creationId xmlns:a16="http://schemas.microsoft.com/office/drawing/2014/main" id="{DF918C98-9FC1-4D9C-A2E8-6B8ACCB9061C}"/>
              </a:ext>
            </a:extLst>
          </p:cNvPr>
          <p:cNvSpPr>
            <a:spLocks noGrp="1"/>
          </p:cNvSpPr>
          <p:nvPr>
            <p:ph type="body" sz="quarter" idx="10"/>
          </p:nvPr>
        </p:nvSpPr>
        <p:spPr/>
        <p:txBody>
          <a:bodyPr/>
          <a:lstStyle/>
          <a:p>
            <a:r>
              <a:rPr lang="en-US" dirty="0">
                <a:hlinkClick r:id="rId3"/>
              </a:rPr>
              <a:t>https://docs.microsoft.com/en-us/azure/advisor/advisor-overview</a:t>
            </a:r>
            <a:endParaRPr lang="en-US" dirty="0"/>
          </a:p>
          <a:p>
            <a:endParaRPr lang="en-US" dirty="0"/>
          </a:p>
        </p:txBody>
      </p:sp>
      <p:pic>
        <p:nvPicPr>
          <p:cNvPr id="6146" name="Picture 2" descr="https://azurecomcdn.azureedge.net/cvt-f201648b749afc31f7eefa24057159f73db14f4731df38453626c5cd82ac54fc/images/page/services/advisor/improve-what-matters.png">
            <a:extLst>
              <a:ext uri="{FF2B5EF4-FFF2-40B4-BE49-F238E27FC236}">
                <a16:creationId xmlns:a16="http://schemas.microsoft.com/office/drawing/2014/main" id="{C84FC27D-CE35-4FCD-835E-7E60C2AA49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27914" y="3265714"/>
            <a:ext cx="3026228" cy="214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4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059845" y="2263902"/>
            <a:ext cx="7408206" cy="158351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t>Automate remote network monitoring with packet capture</a:t>
            </a:r>
          </a:p>
          <a:p>
            <a:r>
              <a:rPr lang="en-US" sz="2100" dirty="0"/>
              <a:t>Gain insight into your network traffic using flow logs</a:t>
            </a:r>
          </a:p>
          <a:p>
            <a:r>
              <a:rPr lang="en-US" sz="2100" dirty="0"/>
              <a:t>Diagnose VPN connectivity issues</a:t>
            </a:r>
          </a:p>
        </p:txBody>
      </p:sp>
      <p:sp>
        <p:nvSpPr>
          <p:cNvPr id="2" name="Title 1"/>
          <p:cNvSpPr>
            <a:spLocks noGrp="1"/>
          </p:cNvSpPr>
          <p:nvPr>
            <p:ph type="title"/>
          </p:nvPr>
        </p:nvSpPr>
        <p:spPr/>
        <p:txBody>
          <a:bodyPr/>
          <a:lstStyle/>
          <a:p>
            <a:r>
              <a:rPr lang="en-GB" dirty="0"/>
              <a:t>Network Watcher</a:t>
            </a:r>
          </a:p>
        </p:txBody>
      </p:sp>
      <p:sp>
        <p:nvSpPr>
          <p:cNvPr id="5" name="Text Placeholder 4">
            <a:extLst>
              <a:ext uri="{FF2B5EF4-FFF2-40B4-BE49-F238E27FC236}">
                <a16:creationId xmlns:a16="http://schemas.microsoft.com/office/drawing/2014/main" id="{ABBFCF5C-3682-4859-AE78-B6FA227B3DC0}"/>
              </a:ext>
            </a:extLst>
          </p:cNvPr>
          <p:cNvSpPr>
            <a:spLocks noGrp="1"/>
          </p:cNvSpPr>
          <p:nvPr>
            <p:ph type="body" sz="quarter" idx="10"/>
          </p:nvPr>
        </p:nvSpPr>
        <p:spPr/>
        <p:txBody>
          <a:bodyPr/>
          <a:lstStyle/>
          <a:p>
            <a:r>
              <a:rPr lang="en-US" dirty="0">
                <a:hlinkClick r:id="rId3"/>
              </a:rPr>
              <a:t>https://azure.microsoft.com/en-us/services/network-watcher/</a:t>
            </a:r>
            <a:endParaRPr lang="en-US" dirty="0"/>
          </a:p>
          <a:p>
            <a:endParaRPr lang="en-US" dirty="0"/>
          </a:p>
        </p:txBody>
      </p:sp>
      <p:pic>
        <p:nvPicPr>
          <p:cNvPr id="4" name="Picture 3">
            <a:extLst>
              <a:ext uri="{FF2B5EF4-FFF2-40B4-BE49-F238E27FC236}">
                <a16:creationId xmlns:a16="http://schemas.microsoft.com/office/drawing/2014/main" id="{C7ECC91D-ADD1-44CD-884F-2018DABB5D76}"/>
              </a:ext>
            </a:extLst>
          </p:cNvPr>
          <p:cNvPicPr>
            <a:picLocks noChangeAspect="1"/>
          </p:cNvPicPr>
          <p:nvPr/>
        </p:nvPicPr>
        <p:blipFill>
          <a:blip r:embed="rId4"/>
          <a:stretch>
            <a:fillRect/>
          </a:stretch>
        </p:blipFill>
        <p:spPr>
          <a:xfrm>
            <a:off x="3802626" y="3854334"/>
            <a:ext cx="1607344" cy="1321594"/>
          </a:xfrm>
          <a:prstGeom prst="rect">
            <a:avLst/>
          </a:prstGeom>
        </p:spPr>
      </p:pic>
      <p:pic>
        <p:nvPicPr>
          <p:cNvPr id="6" name="Picture 5">
            <a:extLst>
              <a:ext uri="{FF2B5EF4-FFF2-40B4-BE49-F238E27FC236}">
                <a16:creationId xmlns:a16="http://schemas.microsoft.com/office/drawing/2014/main" id="{4930BC43-6CFB-410F-AA3E-8793385BDB57}"/>
              </a:ext>
            </a:extLst>
          </p:cNvPr>
          <p:cNvPicPr>
            <a:picLocks noChangeAspect="1"/>
          </p:cNvPicPr>
          <p:nvPr/>
        </p:nvPicPr>
        <p:blipFill>
          <a:blip r:embed="rId5"/>
          <a:stretch>
            <a:fillRect/>
          </a:stretch>
        </p:blipFill>
        <p:spPr>
          <a:xfrm>
            <a:off x="1146008" y="4413785"/>
            <a:ext cx="571500" cy="571500"/>
          </a:xfrm>
          <a:prstGeom prst="rect">
            <a:avLst/>
          </a:prstGeom>
        </p:spPr>
      </p:pic>
      <p:pic>
        <p:nvPicPr>
          <p:cNvPr id="9" name="Picture 8">
            <a:extLst>
              <a:ext uri="{FF2B5EF4-FFF2-40B4-BE49-F238E27FC236}">
                <a16:creationId xmlns:a16="http://schemas.microsoft.com/office/drawing/2014/main" id="{91ACC8F1-238F-454C-9BB5-2446247C9A88}"/>
              </a:ext>
            </a:extLst>
          </p:cNvPr>
          <p:cNvPicPr>
            <a:picLocks noChangeAspect="1"/>
          </p:cNvPicPr>
          <p:nvPr/>
        </p:nvPicPr>
        <p:blipFill>
          <a:blip r:embed="rId6"/>
          <a:stretch>
            <a:fillRect/>
          </a:stretch>
        </p:blipFill>
        <p:spPr>
          <a:xfrm>
            <a:off x="6682113" y="4092316"/>
            <a:ext cx="1785938" cy="1214438"/>
          </a:xfrm>
          <a:prstGeom prst="rect">
            <a:avLst/>
          </a:prstGeom>
        </p:spPr>
      </p:pic>
    </p:spTree>
    <p:extLst>
      <p:ext uri="{BB962C8B-B14F-4D97-AF65-F5344CB8AC3E}">
        <p14:creationId xmlns:p14="http://schemas.microsoft.com/office/powerpoint/2010/main" val="416375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843536" y="4894338"/>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18001" y="5471893"/>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115" y="4146267"/>
            <a:ext cx="2264569" cy="122872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665" y="2530304"/>
            <a:ext cx="2232422" cy="158234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189" y="964603"/>
            <a:ext cx="2218135" cy="157162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6878" y="5441671"/>
            <a:ext cx="7690247" cy="523361"/>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68630" y="936931"/>
            <a:ext cx="2218135" cy="1571625"/>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73392" y="2538610"/>
            <a:ext cx="2264569" cy="1246585"/>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86339" y="3819191"/>
            <a:ext cx="2207419" cy="1585913"/>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75955" y="941450"/>
            <a:ext cx="2228850" cy="1600200"/>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79527" y="2536887"/>
            <a:ext cx="2221706" cy="1268016"/>
          </a:xfrm>
          <a:prstGeom prst="rect">
            <a:avLst/>
          </a:prstGeom>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74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728665" y="5437535"/>
            <a:ext cx="7688460" cy="527497"/>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536675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B3A3FF-0FF0-44CA-AAA3-AA9AFAA5860D}"/>
              </a:ext>
            </a:extLst>
          </p:cNvPr>
          <p:cNvPicPr>
            <a:picLocks noChangeAspect="1"/>
          </p:cNvPicPr>
          <p:nvPr/>
        </p:nvPicPr>
        <p:blipFill>
          <a:blip r:embed="rId3"/>
          <a:stretch>
            <a:fillRect/>
          </a:stretch>
        </p:blipFill>
        <p:spPr>
          <a:xfrm>
            <a:off x="0" y="1185672"/>
            <a:ext cx="9144000" cy="4486656"/>
          </a:xfrm>
          <a:prstGeom prst="rect">
            <a:avLst/>
          </a:prstGeom>
        </p:spPr>
      </p:pic>
      <p:sp>
        <p:nvSpPr>
          <p:cNvPr id="7" name="Title 6">
            <a:extLst>
              <a:ext uri="{FF2B5EF4-FFF2-40B4-BE49-F238E27FC236}">
                <a16:creationId xmlns:a16="http://schemas.microsoft.com/office/drawing/2014/main" id="{1551380B-5F98-416A-9E52-D21EE01ECDC3}"/>
              </a:ext>
            </a:extLst>
          </p:cNvPr>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24442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4000" dirty="0"/>
              <a:t>Design an operations automation strategy</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p:txBody>
          <a:bodyPr/>
          <a:lstStyle/>
          <a:p>
            <a:r>
              <a:rPr lang="en-US" sz="2400" dirty="0"/>
              <a:t>Determine when to use Azure Automation, Chef, Puppet, PowerShell, Desired State Configuration (DSC), Event Grid, and Azure Logic Apps</a:t>
            </a:r>
          </a:p>
          <a:p>
            <a:r>
              <a:rPr lang="en-US" sz="2400" dirty="0"/>
              <a:t>Define a strategy for auto-scaling</a:t>
            </a:r>
          </a:p>
          <a:p>
            <a:r>
              <a:rPr lang="en-US" sz="2400" dirty="0"/>
              <a:t>Define a strategy for enabling periodic processes and tasks</a:t>
            </a:r>
          </a:p>
        </p:txBody>
      </p:sp>
      <p:sp>
        <p:nvSpPr>
          <p:cNvPr id="7" name="Text Placeholder 6">
            <a:extLst>
              <a:ext uri="{FF2B5EF4-FFF2-40B4-BE49-F238E27FC236}">
                <a16:creationId xmlns:a16="http://schemas.microsoft.com/office/drawing/2014/main" id="{6A7AAE66-DFBD-48F8-91D2-C28D9BAAEC5D}"/>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9" name="Freeform 5">
            <a:extLst>
              <a:ext uri="{FF2B5EF4-FFF2-40B4-BE49-F238E27FC236}">
                <a16:creationId xmlns:a16="http://schemas.microsoft.com/office/drawing/2014/main" id="{D17F9D30-08E5-4547-A50C-C5F7E3863840}"/>
              </a:ext>
            </a:extLst>
          </p:cNvPr>
          <p:cNvSpPr>
            <a:spLocks/>
          </p:cNvSpPr>
          <p:nvPr/>
        </p:nvSpPr>
        <p:spPr bwMode="auto">
          <a:xfrm>
            <a:off x="819193" y="3042031"/>
            <a:ext cx="2158184" cy="1309846"/>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owerShell Logo" descr="http://www.getinthesky.com/wp-content/uploads/logo-powershell1.png">
            <a:extLst>
              <a:ext uri="{FF2B5EF4-FFF2-40B4-BE49-F238E27FC236}">
                <a16:creationId xmlns:a16="http://schemas.microsoft.com/office/drawing/2014/main" id="{64FCB86D-CD7F-4068-9015-F2F741383F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5920" y="3788715"/>
            <a:ext cx="973710" cy="97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8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type="body" idx="1"/>
          </p:nvPr>
        </p:nvSpPr>
        <p:spPr>
          <a:prstGeom prst="rect">
            <a:avLst/>
          </a:prstGeom>
        </p:spPr>
        <p:txBody>
          <a:bodyPr/>
          <a:lstStyle/>
          <a:p>
            <a:r>
              <a:rPr lang="en-US" sz="2647" dirty="0"/>
              <a:t>Azure Automation</a:t>
            </a:r>
          </a:p>
          <a:p>
            <a:pPr marL="252109" lvl="1"/>
            <a:r>
              <a:rPr lang="en-US" sz="1471" dirty="0" err="1"/>
              <a:t>Runbooks</a:t>
            </a:r>
            <a:endParaRPr lang="en-US" sz="1471" dirty="0"/>
          </a:p>
          <a:p>
            <a:r>
              <a:rPr lang="en-US" sz="2647" dirty="0"/>
              <a:t>Chef </a:t>
            </a:r>
            <a:r>
              <a:rPr lang="en-US" sz="1471" dirty="0"/>
              <a:t>Configure and Automate.  Apply Fine Grained Permissions</a:t>
            </a:r>
          </a:p>
          <a:p>
            <a:pPr marL="252109" lvl="1"/>
            <a:r>
              <a:rPr lang="en-US" sz="1471" dirty="0">
                <a:hlinkClick r:id="rId3"/>
              </a:rPr>
              <a:t>https://www.chef.io/solutions/windows/</a:t>
            </a:r>
            <a:r>
              <a:rPr lang="en-US" sz="1471" dirty="0"/>
              <a:t> </a:t>
            </a:r>
          </a:p>
          <a:p>
            <a:pPr marL="0" lvl="1">
              <a:spcBef>
                <a:spcPts val="750"/>
              </a:spcBef>
            </a:pPr>
            <a:r>
              <a:rPr lang="en-US" sz="2647" dirty="0"/>
              <a:t>Puppet </a:t>
            </a:r>
            <a:r>
              <a:rPr lang="en-US" sz="1471" dirty="0"/>
              <a:t>Can Configure and Manage Windows and Azure</a:t>
            </a:r>
          </a:p>
          <a:p>
            <a:pPr marL="252109" lvl="1"/>
            <a:r>
              <a:rPr lang="en-US" sz="1471" dirty="0">
                <a:hlinkClick r:id="rId4"/>
              </a:rPr>
              <a:t>http://puppetlabs.com/solutions/microsoft</a:t>
            </a:r>
            <a:r>
              <a:rPr lang="en-US" sz="1471" dirty="0"/>
              <a:t> </a:t>
            </a:r>
          </a:p>
          <a:p>
            <a:r>
              <a:rPr lang="en-US" sz="2647" dirty="0"/>
              <a:t>Desired State Configuration </a:t>
            </a:r>
          </a:p>
          <a:p>
            <a:pPr marL="252109" lvl="1"/>
            <a:r>
              <a:rPr lang="en-US" sz="1471" dirty="0"/>
              <a:t>Make it So</a:t>
            </a:r>
            <a:br>
              <a:rPr lang="en-US" sz="1471" dirty="0"/>
            </a:br>
            <a:r>
              <a:rPr lang="en-US" sz="1350" dirty="0">
                <a:hlinkClick r:id="rId5"/>
              </a:rPr>
              <a:t>https://docs.microsoft.com/en-us/azure/automation/automation-dsc-overview</a:t>
            </a:r>
            <a:endParaRPr lang="en-US" sz="1350" dirty="0"/>
          </a:p>
          <a:p>
            <a:pPr marL="252109" lvl="1"/>
            <a:endParaRPr lang="en-US" sz="1471" dirty="0"/>
          </a:p>
          <a:p>
            <a:pPr indent="-90791"/>
            <a:r>
              <a:rPr lang="en-US" sz="1771" dirty="0"/>
              <a:t>In the portal + New – Azure Automation</a:t>
            </a:r>
          </a:p>
        </p:txBody>
      </p:sp>
      <p:sp>
        <p:nvSpPr>
          <p:cNvPr id="8" name="Text Placeholder 7">
            <a:extLst>
              <a:ext uri="{FF2B5EF4-FFF2-40B4-BE49-F238E27FC236}">
                <a16:creationId xmlns:a16="http://schemas.microsoft.com/office/drawing/2014/main" id="{6E92CBFF-0F4E-43CB-8DCB-82D509FD4DD4}"/>
              </a:ext>
            </a:extLst>
          </p:cNvPr>
          <p:cNvSpPr>
            <a:spLocks noGrp="1"/>
          </p:cNvSpPr>
          <p:nvPr>
            <p:ph type="body" sz="quarter" idx="10"/>
          </p:nvPr>
        </p:nvSpPr>
        <p:spPr/>
        <p:txBody>
          <a:bodyPr/>
          <a:lstStyle/>
          <a:p>
            <a:r>
              <a:rPr lang="en-US" dirty="0">
                <a:hlinkClick r:id="rId6"/>
              </a:rPr>
              <a:t>https://docs.microsoft.com/en-us/azure/automation/automation-intro</a:t>
            </a:r>
            <a:endParaRPr lang="en-US" dirty="0"/>
          </a:p>
          <a:p>
            <a:endParaRPr lang="en-US" dirty="0"/>
          </a:p>
        </p:txBody>
      </p:sp>
      <p:pic>
        <p:nvPicPr>
          <p:cNvPr id="4" name="Puppet Logo" descr="http://www.devopsdays.org/events/2013-tokyo/logos/puppetlabs.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896929" y="1776673"/>
            <a:ext cx="448213" cy="597617"/>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58736" y="1574726"/>
            <a:ext cx="865212" cy="865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29005" y="1681902"/>
            <a:ext cx="632615" cy="692389"/>
          </a:xfrm>
          <a:prstGeom prst="rect">
            <a:avLst/>
          </a:prstGeom>
        </p:spPr>
      </p:pic>
      <p:pic>
        <p:nvPicPr>
          <p:cNvPr id="1026" name="Picture 2" descr="C:\Users\dstolts\AppData\Local\Temp\SNAGHTMLb3b1fad.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598193" y="2681909"/>
            <a:ext cx="1773789" cy="20855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95933" y="5694961"/>
            <a:ext cx="4804520" cy="715581"/>
          </a:xfrm>
          <a:prstGeom prst="rect">
            <a:avLst/>
          </a:prstGeom>
          <a:noFill/>
        </p:spPr>
        <p:txBody>
          <a:bodyPr wrap="none" rtlCol="0">
            <a:spAutoFit/>
          </a:bodyPr>
          <a:lstStyle/>
          <a:p>
            <a:r>
              <a:rPr lang="en-US" sz="405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269661" y="5481291"/>
            <a:ext cx="5344733"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a:bodyPr>
          <a:lstStyle/>
          <a:p>
            <a:r>
              <a:rPr lang="en-US" b="1" dirty="0"/>
              <a:t>Which to use?  </a:t>
            </a:r>
            <a:endParaRPr lang="en-US" sz="2700" dirty="0"/>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type="body" idx="1"/>
          </p:nvPr>
        </p:nvSpPr>
        <p:spPr/>
        <p:txBody>
          <a:bodyPr>
            <a:normAutofit lnSpcReduction="10000"/>
          </a:bodyPr>
          <a:lstStyle/>
          <a:p>
            <a:pPr>
              <a:spcBef>
                <a:spcPts val="0"/>
              </a:spcBef>
            </a:pPr>
            <a:r>
              <a:rPr lang="en-US" sz="3300" b="1" dirty="0"/>
              <a:t>Chef</a:t>
            </a:r>
          </a:p>
          <a:p>
            <a:pPr marL="428625" indent="-428625">
              <a:spcBef>
                <a:spcPts val="0"/>
              </a:spcBef>
              <a:buFont typeface="Arial" panose="020B0604020202020204" pitchFamily="34" charset="0"/>
              <a:buChar char="•"/>
            </a:pPr>
            <a:r>
              <a:rPr lang="en-US" sz="1500" dirty="0"/>
              <a:t>If you already have a Chef management infrastructure</a:t>
            </a:r>
          </a:p>
          <a:p>
            <a:pPr marL="428625" indent="-428625">
              <a:spcBef>
                <a:spcPts val="0"/>
              </a:spcBef>
              <a:buFont typeface="Arial" panose="020B0604020202020204" pitchFamily="34" charset="0"/>
              <a:buChar char="•"/>
            </a:pPr>
            <a:r>
              <a:rPr lang="en-US" sz="1500" dirty="0"/>
              <a:t>If your primary expertise is managing Linux machines</a:t>
            </a:r>
          </a:p>
          <a:p>
            <a:pPr>
              <a:spcBef>
                <a:spcPts val="0"/>
              </a:spcBef>
            </a:pPr>
            <a:r>
              <a:rPr lang="en-US" sz="3300" b="1" dirty="0"/>
              <a:t>Puppet</a:t>
            </a:r>
          </a:p>
          <a:p>
            <a:pPr marL="428625" indent="-428625">
              <a:spcBef>
                <a:spcPts val="0"/>
              </a:spcBef>
              <a:buFont typeface="Arial" panose="020B0604020202020204" pitchFamily="34" charset="0"/>
              <a:buChar char="•"/>
            </a:pPr>
            <a:r>
              <a:rPr lang="en-US" sz="1500" dirty="0"/>
              <a:t>If you already have a Puppet management infrastructure</a:t>
            </a:r>
          </a:p>
          <a:p>
            <a:pPr marL="428625" indent="-428625">
              <a:spcBef>
                <a:spcPts val="0"/>
              </a:spcBef>
              <a:buFont typeface="Arial" panose="020B0604020202020204" pitchFamily="34" charset="0"/>
              <a:buChar char="•"/>
            </a:pPr>
            <a:r>
              <a:rPr lang="en-US" sz="1500" dirty="0"/>
              <a:t>If your primary expertise is managing Linux machines</a:t>
            </a:r>
          </a:p>
          <a:p>
            <a:pPr>
              <a:spcBef>
                <a:spcPts val="0"/>
              </a:spcBef>
            </a:pPr>
            <a:r>
              <a:rPr lang="en-US" sz="3300" b="1" dirty="0"/>
              <a:t>DSC</a:t>
            </a:r>
          </a:p>
          <a:p>
            <a:pPr marL="428625" indent="-428625">
              <a:spcBef>
                <a:spcPts val="0"/>
              </a:spcBef>
              <a:buFont typeface="Arial" panose="020B0604020202020204" pitchFamily="34" charset="0"/>
              <a:buChar char="•"/>
            </a:pPr>
            <a:r>
              <a:rPr lang="en-US" sz="1500" dirty="0"/>
              <a:t>If you do not already have a Configuration Management Solution</a:t>
            </a:r>
          </a:p>
          <a:p>
            <a:pPr marL="428625" indent="-428625">
              <a:spcBef>
                <a:spcPts val="0"/>
              </a:spcBef>
              <a:buFont typeface="Arial" panose="020B0604020202020204" pitchFamily="34" charset="0"/>
              <a:buChar char="•"/>
            </a:pPr>
            <a:r>
              <a:rPr lang="en-US" sz="1500" dirty="0"/>
              <a:t>If your primary experience is in managing Windows machines</a:t>
            </a:r>
          </a:p>
          <a:p>
            <a:pPr marL="428625" indent="-428625">
              <a:spcBef>
                <a:spcPts val="0"/>
              </a:spcBef>
              <a:buFont typeface="Arial" panose="020B0604020202020204" pitchFamily="34" charset="0"/>
              <a:buChar char="•"/>
            </a:pPr>
            <a:r>
              <a:rPr lang="en-US" sz="1500" dirty="0"/>
              <a:t>Uses vender-neutral configuration files (MOF)</a:t>
            </a:r>
          </a:p>
          <a:p>
            <a:pPr marL="428625" indent="-428625">
              <a:spcBef>
                <a:spcPts val="0"/>
              </a:spcBef>
              <a:buFont typeface="Arial" panose="020B0604020202020204" pitchFamily="34" charset="0"/>
              <a:buChar char="•"/>
            </a:pPr>
            <a:r>
              <a:rPr lang="en-US" sz="1500" dirty="0"/>
              <a:t>If you already have PowerShell expertise</a:t>
            </a:r>
          </a:p>
          <a:p>
            <a:pPr marL="428625" indent="-428625">
              <a:spcBef>
                <a:spcPts val="0"/>
              </a:spcBef>
              <a:buFont typeface="Arial" panose="020B0604020202020204" pitchFamily="34" charset="0"/>
              <a:buChar char="•"/>
            </a:pPr>
            <a:endParaRPr lang="en-US" sz="1500" dirty="0"/>
          </a:p>
          <a:p>
            <a:pPr>
              <a:lnSpc>
                <a:spcPct val="110000"/>
              </a:lnSpc>
              <a:spcBef>
                <a:spcPts val="0"/>
              </a:spcBef>
            </a:pPr>
            <a:r>
              <a:rPr lang="en-US" sz="3300" b="1" dirty="0"/>
              <a:t>Azure Automation</a:t>
            </a:r>
          </a:p>
          <a:p>
            <a:pPr marL="428625" indent="-428625">
              <a:spcBef>
                <a:spcPts val="0"/>
              </a:spcBef>
              <a:buFont typeface="Arial" panose="020B0604020202020204" pitchFamily="34" charset="0"/>
              <a:buChar char="•"/>
            </a:pPr>
            <a:r>
              <a:rPr lang="en-US" sz="1575" dirty="0"/>
              <a:t>If you do not already have a Configuration Management Solution, or not deeply embedded</a:t>
            </a:r>
          </a:p>
          <a:p>
            <a:pPr marL="428625" indent="-428625">
              <a:spcBef>
                <a:spcPts val="0"/>
              </a:spcBef>
              <a:buFont typeface="Arial" panose="020B0604020202020204" pitchFamily="34" charset="0"/>
              <a:buChar char="•"/>
            </a:pPr>
            <a:r>
              <a:rPr lang="en-US" sz="1575" dirty="0"/>
              <a:t>If you want to significantly expand your configuration management without significant expense</a:t>
            </a:r>
          </a:p>
          <a:p>
            <a:pPr marL="428625" indent="-428625">
              <a:spcBef>
                <a:spcPts val="0"/>
              </a:spcBef>
              <a:buFont typeface="Arial" panose="020B0604020202020204" pitchFamily="34" charset="0"/>
              <a:buChar char="•"/>
            </a:pPr>
            <a:r>
              <a:rPr lang="en-US" sz="1575" dirty="0"/>
              <a:t>If you already own OMS</a:t>
            </a:r>
          </a:p>
          <a:p>
            <a:pPr marL="428625" indent="-428625">
              <a:spcBef>
                <a:spcPts val="0"/>
              </a:spcBef>
              <a:buFont typeface="Arial" panose="020B0604020202020204" pitchFamily="34" charset="0"/>
              <a:buChar char="•"/>
            </a:pPr>
            <a:r>
              <a:rPr lang="en-US" sz="1575"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Chef &amp; Puppet</a:t>
            </a:r>
          </a:p>
        </p:txBody>
      </p:sp>
      <p:sp>
        <p:nvSpPr>
          <p:cNvPr id="6" name="Text Placeholder 5"/>
          <p:cNvSpPr>
            <a:spLocks noGrp="1"/>
          </p:cNvSpPr>
          <p:nvPr>
            <p:ph type="body" idx="1"/>
          </p:nvPr>
        </p:nvSpPr>
        <p:spPr>
          <a:xfrm>
            <a:off x="261253" y="1021215"/>
            <a:ext cx="4478015" cy="5147356"/>
          </a:xfrm>
        </p:spPr>
        <p:txBody>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Chef</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Ruby and Git are required + agent is on target machine</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Leverage Chef in Azure when already using it.</a:t>
            </a:r>
            <a:endParaRPr lang="en-US" sz="825"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4294967295"/>
          </p:nvPr>
        </p:nvSpPr>
        <p:spPr>
          <a:xfrm>
            <a:off x="4739268" y="1021215"/>
            <a:ext cx="4273550" cy="4968875"/>
          </a:xfrm>
        </p:spPr>
        <p:txBody>
          <a:bodyPr>
            <a:normAutofit/>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Puppet</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Automate systems configuration &amp; enforce consistency</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Large Open Source catalog of modules and runs on nearly every OS (cross platform)</a:t>
            </a: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8722B5-AA60-4321-8C39-56EEEE50E1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375" y="1374216"/>
            <a:ext cx="4697166" cy="4299366"/>
          </a:xfrm>
          <a:prstGeom prst="rect">
            <a:avLst/>
          </a:prstGeom>
        </p:spPr>
      </p:pic>
      <p:sp>
        <p:nvSpPr>
          <p:cNvPr id="17" name="Title 16"/>
          <p:cNvSpPr>
            <a:spLocks noGrp="1"/>
          </p:cNvSpPr>
          <p:nvPr>
            <p:ph type="title"/>
          </p:nvPr>
        </p:nvSpPr>
        <p:spPr/>
        <p:txBody>
          <a:bodyPr vert="horz" wrap="square" lIns="109728" tIns="68580" rIns="109728" bIns="68580" numCol="1" rtlCol="0" anchor="t" anchorCtr="0" compatLnSpc="1">
            <a:prstTxWarp prst="textNoShape">
              <a:avLst/>
            </a:prstTxWarp>
            <a:noAutofit/>
          </a:bodyPr>
          <a:lstStyle/>
          <a:p>
            <a:pPr defTabSz="685775"/>
            <a:r>
              <a:rPr lang="en-US" sz="3529" spc="-75" dirty="0">
                <a:ln w="3175">
                  <a:noFill/>
                </a:ln>
                <a:ea typeface="+mn-ea"/>
              </a:rPr>
              <a:t>Desired State Configuration (DSC)</a:t>
            </a:r>
          </a:p>
        </p:txBody>
      </p:sp>
      <p:pic>
        <p:nvPicPr>
          <p:cNvPr id="5" name="Picture 4">
            <a:extLst>
              <a:ext uri="{FF2B5EF4-FFF2-40B4-BE49-F238E27FC236}">
                <a16:creationId xmlns:a16="http://schemas.microsoft.com/office/drawing/2014/main" id="{F50C34E0-F7D7-4F77-B0AB-D03B8F7382BC}"/>
              </a:ext>
            </a:extLst>
          </p:cNvPr>
          <p:cNvPicPr>
            <a:picLocks noChangeAspect="1"/>
          </p:cNvPicPr>
          <p:nvPr/>
        </p:nvPicPr>
        <p:blipFill>
          <a:blip r:embed="rId4"/>
          <a:stretch>
            <a:fillRect/>
          </a:stretch>
        </p:blipFill>
        <p:spPr>
          <a:xfrm>
            <a:off x="5357636" y="2132224"/>
            <a:ext cx="3325989" cy="2593551"/>
          </a:xfrm>
          <a:prstGeom prst="rect">
            <a:avLst/>
          </a:prstGeom>
        </p:spPr>
      </p:pic>
    </p:spTree>
    <p:extLst>
      <p:ext uri="{BB962C8B-B14F-4D97-AF65-F5344CB8AC3E}">
        <p14:creationId xmlns:p14="http://schemas.microsoft.com/office/powerpoint/2010/main" val="40614177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dirty="0"/>
              <a:t>Azure Event Grid</a:t>
            </a:r>
          </a:p>
        </p:txBody>
      </p:sp>
      <p:sp>
        <p:nvSpPr>
          <p:cNvPr id="11" name="Text Placeholder 10">
            <a:extLst>
              <a:ext uri="{FF2B5EF4-FFF2-40B4-BE49-F238E27FC236}">
                <a16:creationId xmlns:a16="http://schemas.microsoft.com/office/drawing/2014/main" id="{1F5B0957-68D9-44D4-B607-CCE580AC42B5}"/>
              </a:ext>
            </a:extLst>
          </p:cNvPr>
          <p:cNvSpPr>
            <a:spLocks noGrp="1"/>
          </p:cNvSpPr>
          <p:nvPr>
            <p:ph type="body" sz="quarter" idx="10"/>
          </p:nvPr>
        </p:nvSpPr>
        <p:spPr/>
        <p:txBody>
          <a:bodyPr/>
          <a:lstStyle/>
          <a:p>
            <a:r>
              <a:rPr lang="en-US" dirty="0">
                <a:hlinkClick r:id="rId3"/>
              </a:rPr>
              <a:t>https://docs.microsoft.com/en-us/azure/event-grid/overview</a:t>
            </a:r>
            <a:endParaRPr lang="en-US" dirty="0"/>
          </a:p>
          <a:p>
            <a:endParaRPr lang="en-US" dirty="0"/>
          </a:p>
        </p:txBody>
      </p:sp>
      <p:sp>
        <p:nvSpPr>
          <p:cNvPr id="13" name="TextBox 12"/>
          <p:cNvSpPr txBox="1"/>
          <p:nvPr/>
        </p:nvSpPr>
        <p:spPr>
          <a:xfrm>
            <a:off x="6276063"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447590"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Fully-managed </a:t>
            </a:r>
            <a:br>
              <a:rPr lang="en-US" sz="1650" kern="0">
                <a:gradFill>
                  <a:gsLst>
                    <a:gs pos="13483">
                      <a:schemeClr val="tx1"/>
                    </a:gs>
                    <a:gs pos="62000">
                      <a:schemeClr val="tx1"/>
                    </a:gs>
                  </a:gsLst>
                  <a:lin ang="5400000" scaled="0"/>
                </a:gradFill>
                <a:latin typeface="Segoe UI Semilight"/>
                <a:cs typeface="Segoe UI"/>
              </a:rPr>
            </a:br>
            <a:r>
              <a:rPr lang="en-US" sz="165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3361827"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01680" y="4975535"/>
            <a:ext cx="8740640" cy="585134"/>
          </a:xfrm>
          <a:prstGeom prst="rect">
            <a:avLst/>
          </a:prstGeom>
        </p:spPr>
        <p:txBody>
          <a:bodyPr vert="horz" wrap="square" lIns="109708" tIns="68567" rIns="109708" bIns="6856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3225">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4639331"/>
            <a:ext cx="91435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6813917" y="2218668"/>
            <a:ext cx="1344638" cy="1344828"/>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985444" y="2218668"/>
            <a:ext cx="1344638" cy="1344828"/>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3899681" y="2218668"/>
            <a:ext cx="1344638" cy="1344828"/>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4030711" y="1882422"/>
            <a:ext cx="2285858" cy="39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8" tIns="107567" rIns="134458" bIns="107567"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30711" y="1882422"/>
            <a:ext cx="2285858" cy="39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p:txBody>
          <a:bodyPr/>
          <a:lstStyle/>
          <a:p>
            <a:pPr>
              <a:defRPr/>
            </a:pPr>
            <a:r>
              <a:rPr lang="en-US"/>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6414938" y="2999318"/>
            <a:ext cx="486107" cy="1815518"/>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2587468" y="3232938"/>
            <a:ext cx="1519439" cy="964880"/>
            <a:chOff x="3584978" y="3230643"/>
            <a:chExt cx="2066542" cy="1312120"/>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1" cy="1312120"/>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2587468" y="4083278"/>
            <a:ext cx="1519439" cy="674031"/>
            <a:chOff x="3584978" y="4386998"/>
            <a:chExt cx="2066542" cy="916597"/>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1" cy="916597"/>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2587468" y="4958587"/>
            <a:ext cx="1519439" cy="528606"/>
            <a:chOff x="3584978" y="5577314"/>
            <a:chExt cx="2066542" cy="718838"/>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1" cy="718838"/>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69609" y="2016946"/>
            <a:ext cx="2016956" cy="476921"/>
          </a:xfrm>
          <a:prstGeom prst="rect">
            <a:avLst/>
          </a:prstGeom>
          <a:noFill/>
          <a:ln>
            <a:noFill/>
          </a:ln>
        </p:spPr>
        <p:txBody>
          <a:bodyPr wrap="squar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076667" y="2495005"/>
            <a:ext cx="482549" cy="2824139"/>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169609" y="2568981"/>
            <a:ext cx="2016956" cy="2676190"/>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169607" y="2748123"/>
            <a:ext cx="1815263" cy="2317906"/>
            <a:chOff x="1646287" y="2571354"/>
            <a:chExt cx="2468883" cy="3152066"/>
          </a:xfrm>
        </p:grpSpPr>
        <p:sp>
          <p:nvSpPr>
            <p:cNvPr id="63" name="TextBox 62"/>
            <p:cNvSpPr txBox="1"/>
            <p:nvPr/>
          </p:nvSpPr>
          <p:spPr>
            <a:xfrm>
              <a:off x="1646288" y="3302875"/>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90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3921381"/>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291787" y="2714290"/>
            <a:ext cx="233831" cy="2375549"/>
            <a:chOff x="1812459" y="2525345"/>
            <a:chExt cx="318027" cy="3230454"/>
          </a:xfrm>
        </p:grpSpPr>
        <p:pic>
          <p:nvPicPr>
            <p:cNvPr id="76" name="Picture 75"/>
            <p:cNvPicPr>
              <a:picLocks noChangeAspect="1"/>
            </p:cNvPicPr>
            <p:nvPr/>
          </p:nvPicPr>
          <p:blipFill rotWithShape="1">
            <a:blip r:embed="rId4" cstate="email">
              <a:extLst>
                <a:ext uri="{28A0092B-C50C-407E-A947-70E740481C1C}">
                  <a14:useLocalDpi xmlns:a14="http://schemas.microsoft.com/office/drawing/2010/main"/>
                </a:ext>
              </a:extLst>
            </a:blip>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12459" y="2525345"/>
              <a:ext cx="318027" cy="318027"/>
            </a:xfrm>
            <a:prstGeom prst="rect">
              <a:avLst/>
            </a:prstGeom>
            <a:ln>
              <a:noFill/>
            </a:ln>
          </p:spPr>
        </p:pic>
      </p:grpSp>
      <p:sp>
        <p:nvSpPr>
          <p:cNvPr id="83" name="TextBox 82"/>
          <p:cNvSpPr txBox="1"/>
          <p:nvPr/>
        </p:nvSpPr>
        <p:spPr>
          <a:xfrm>
            <a:off x="7072747" y="2213292"/>
            <a:ext cx="1786380" cy="476921"/>
          </a:xfrm>
          <a:prstGeom prst="rect">
            <a:avLst/>
          </a:prstGeom>
          <a:noFill/>
          <a:ln>
            <a:noFill/>
          </a:ln>
        </p:spPr>
        <p:txBody>
          <a:bodyPr wrap="non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6957459" y="2765327"/>
            <a:ext cx="2016956" cy="2138265"/>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6957460" y="2944469"/>
            <a:ext cx="1815260" cy="1779980"/>
            <a:chOff x="8047017" y="2937111"/>
            <a:chExt cx="2468880" cy="2420553"/>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3"/>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err="1">
                  <a:gradFill>
                    <a:gsLst>
                      <a:gs pos="1250">
                        <a:srgbClr val="353535"/>
                      </a:gs>
                      <a:gs pos="100000">
                        <a:srgbClr val="353535"/>
                      </a:gs>
                    </a:gsLst>
                    <a:lin ang="5400000" scaled="0"/>
                  </a:gradFill>
                  <a:latin typeface="Segoe UI"/>
                </a:rPr>
                <a:t>WebHooks</a:t>
              </a:r>
              <a:endParaRPr lang="en-US" sz="12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7085831" y="2910466"/>
            <a:ext cx="234173" cy="1847987"/>
            <a:chOff x="8221612" y="2890869"/>
            <a:chExt cx="318491" cy="2513035"/>
          </a:xfrm>
        </p:grpSpPr>
        <p:pic>
          <p:nvPicPr>
            <p:cNvPr id="95" name="Picture 9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E32C-113D-426C-9E77-3E6F5BF1419F}"/>
              </a:ext>
            </a:extLst>
          </p:cNvPr>
          <p:cNvSpPr>
            <a:spLocks noGrp="1"/>
          </p:cNvSpPr>
          <p:nvPr>
            <p:ph type="title"/>
          </p:nvPr>
        </p:nvSpPr>
        <p:spPr/>
        <p:txBody>
          <a:bodyPr/>
          <a:lstStyle/>
          <a:p>
            <a:r>
              <a:rPr lang="en-US" dirty="0"/>
              <a:t>Scenarios</a:t>
            </a:r>
          </a:p>
        </p:txBody>
      </p:sp>
      <p:pic>
        <p:nvPicPr>
          <p:cNvPr id="43" name="Picture 42">
            <a:extLst>
              <a:ext uri="{FF2B5EF4-FFF2-40B4-BE49-F238E27FC236}">
                <a16:creationId xmlns:a16="http://schemas.microsoft.com/office/drawing/2014/main" id="{C1A1DEC9-8542-4E20-9B05-1ECDBC1097B0}"/>
              </a:ext>
            </a:extLst>
          </p:cNvPr>
          <p:cNvPicPr>
            <a:picLocks noChangeAspect="1"/>
          </p:cNvPicPr>
          <p:nvPr/>
        </p:nvPicPr>
        <p:blipFill>
          <a:blip r:embed="rId3"/>
          <a:stretch>
            <a:fillRect/>
          </a:stretch>
        </p:blipFill>
        <p:spPr>
          <a:xfrm>
            <a:off x="0" y="1461031"/>
            <a:ext cx="9144000" cy="3935937"/>
          </a:xfrm>
          <a:prstGeom prst="rect">
            <a:avLst/>
          </a:prstGeom>
        </p:spPr>
      </p:pic>
    </p:spTree>
    <p:extLst>
      <p:ext uri="{BB962C8B-B14F-4D97-AF65-F5344CB8AC3E}">
        <p14:creationId xmlns:p14="http://schemas.microsoft.com/office/powerpoint/2010/main" val="371931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57244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for Operations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000" dirty="0"/>
              <a:t>Design an application monitoring and alerting strategy</a:t>
            </a:r>
          </a:p>
          <a:p>
            <a:r>
              <a:rPr lang="en-US" sz="2000" dirty="0"/>
              <a:t>Design a platform monitoring and alerting strategy</a:t>
            </a:r>
          </a:p>
          <a:p>
            <a:r>
              <a:rPr lang="en-US" sz="2000" dirty="0"/>
              <a:t>Design an operations automation strategy</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7615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336334" y="1781174"/>
            <a:ext cx="7032773" cy="4026695"/>
          </a:xfrm>
        </p:spPr>
      </p:pic>
    </p:spTree>
    <p:extLst>
      <p:ext uri="{BB962C8B-B14F-4D97-AF65-F5344CB8AC3E}">
        <p14:creationId xmlns:p14="http://schemas.microsoft.com/office/powerpoint/2010/main" val="14243943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151194" y="1781176"/>
            <a:ext cx="6501879" cy="4053427"/>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3073" y="1510038"/>
            <a:ext cx="2272579" cy="1331380"/>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151194" y="1781176"/>
            <a:ext cx="6501879" cy="4053427"/>
          </a:xfrm>
        </p:spPr>
        <p:txBody>
          <a:bodyPr>
            <a:normAutofit/>
          </a:bodyPr>
          <a:lstStyle/>
          <a:p>
            <a:br>
              <a:rPr lang="en-US" dirty="0"/>
            </a:b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0393" y="2107150"/>
            <a:ext cx="4475627" cy="3401477"/>
          </a:xfrm>
          <a:prstGeom prst="rect">
            <a:avLst/>
          </a:prstGeom>
        </p:spPr>
      </p:pic>
    </p:spTree>
    <p:extLst>
      <p:ext uri="{BB962C8B-B14F-4D97-AF65-F5344CB8AC3E}">
        <p14:creationId xmlns:p14="http://schemas.microsoft.com/office/powerpoint/2010/main" val="86285496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151194" y="1781176"/>
            <a:ext cx="6501879" cy="4053427"/>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1700213" y="2681288"/>
            <a:ext cx="5743575" cy="1495425"/>
          </a:xfrm>
          <a:prstGeom prst="rect">
            <a:avLst/>
          </a:prstGeom>
        </p:spPr>
      </p:pic>
    </p:spTree>
    <p:extLst>
      <p:ext uri="{BB962C8B-B14F-4D97-AF65-F5344CB8AC3E}">
        <p14:creationId xmlns:p14="http://schemas.microsoft.com/office/powerpoint/2010/main" val="99904569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6763" y="2286000"/>
            <a:ext cx="7610475" cy="2286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pic>
        <p:nvPicPr>
          <p:cNvPr id="4" name="Picture 3"/>
          <p:cNvPicPr>
            <a:picLocks noChangeAspect="1"/>
          </p:cNvPicPr>
          <p:nvPr/>
        </p:nvPicPr>
        <p:blipFill>
          <a:blip r:embed="rId3"/>
          <a:stretch>
            <a:fillRect/>
          </a:stretch>
        </p:blipFill>
        <p:spPr>
          <a:xfrm>
            <a:off x="766763" y="2286000"/>
            <a:ext cx="7610475" cy="2286000"/>
          </a:xfrm>
          <a:prstGeom prst="rect">
            <a:avLst/>
          </a:prstGeom>
        </p:spPr>
      </p:pic>
      <p:pic>
        <p:nvPicPr>
          <p:cNvPr id="5" name="Picture 4"/>
          <p:cNvPicPr>
            <a:picLocks noChangeAspect="1"/>
          </p:cNvPicPr>
          <p:nvPr/>
        </p:nvPicPr>
        <p:blipFill>
          <a:blip r:embed="rId4"/>
          <a:stretch>
            <a:fillRect/>
          </a:stretch>
        </p:blipFill>
        <p:spPr>
          <a:xfrm>
            <a:off x="357970" y="2614266"/>
            <a:ext cx="8420100" cy="2867025"/>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213136" y="1781176"/>
            <a:ext cx="6709767" cy="3852000"/>
          </a:xfrm>
        </p:spPr>
      </p:pic>
    </p:spTree>
    <p:extLst>
      <p:ext uri="{BB962C8B-B14F-4D97-AF65-F5344CB8AC3E}">
        <p14:creationId xmlns:p14="http://schemas.microsoft.com/office/powerpoint/2010/main" val="142693772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9275" y="4181475"/>
            <a:ext cx="2317185" cy="1604963"/>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250238" y="1723123"/>
            <a:ext cx="5717224" cy="339380"/>
          </a:xfrm>
          <a:prstGeom prst="rect">
            <a:avLst/>
          </a:prstGeom>
          <a:noFill/>
          <a:ln>
            <a:noFill/>
          </a:ln>
        </p:spPr>
        <p:txBody>
          <a:bodyPr wrap="square" lIns="0" tIns="107571" rIns="134464" bIns="107571" rtlCol="0" anchor="b" anchorCtr="0">
            <a:noAutofit/>
          </a:bodyPr>
          <a:lstStyle/>
          <a:p>
            <a:pPr defTabSz="672290" fontAlgn="auto">
              <a:spcBef>
                <a:spcPts val="1176"/>
              </a:spcBef>
              <a:spcAft>
                <a:spcPts val="441"/>
              </a:spcAft>
              <a:defRPr/>
            </a:pPr>
            <a:r>
              <a:rPr lang="en-US" sz="1471" b="0" kern="0" dirty="0">
                <a:solidFill>
                  <a:srgbClr val="5B9BD5"/>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533219" y="3902264"/>
            <a:ext cx="8077563"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489328" y="4028719"/>
            <a:ext cx="0" cy="1333431"/>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351" y="3925455"/>
            <a:ext cx="323205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4572000" y="3925455"/>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414702" y="2299997"/>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4258" t="-5824" r="34997" b="59015"/>
          <a:stretch/>
        </p:blipFill>
        <p:spPr>
          <a:xfrm>
            <a:off x="6414994" y="4430589"/>
            <a:ext cx="938799" cy="593621"/>
          </a:xfrm>
          <a:prstGeom prst="rect">
            <a:avLst/>
          </a:prstGeom>
        </p:spPr>
      </p:pic>
      <p:sp>
        <p:nvSpPr>
          <p:cNvPr id="41" name="Rectangle 40"/>
          <p:cNvSpPr/>
          <p:nvPr/>
        </p:nvSpPr>
        <p:spPr bwMode="auto">
          <a:xfrm>
            <a:off x="7646227" y="4447060"/>
            <a:ext cx="656311" cy="5405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2759" y="4530315"/>
            <a:ext cx="528042" cy="4339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069007" y="5009801"/>
            <a:ext cx="1166569"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883620" y="3482879"/>
            <a:ext cx="1137960"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28608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486481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69186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592486" y="5009801"/>
            <a:ext cx="1200483"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1807366"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5104460"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628693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734487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5158997" y="4809510"/>
            <a:ext cx="1104641" cy="259915"/>
          </a:xfrm>
          <a:prstGeom prst="rect">
            <a:avLst/>
          </a:prstGeom>
        </p:spPr>
      </p:pic>
      <p:pic>
        <p:nvPicPr>
          <p:cNvPr id="56" name="Picture 5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58994" y="4679350"/>
            <a:ext cx="416937" cy="67961"/>
          </a:xfrm>
          <a:prstGeom prst="rect">
            <a:avLst/>
          </a:prstGeom>
        </p:spPr>
      </p:pic>
      <p:pic>
        <p:nvPicPr>
          <p:cNvPr id="57" name="Picture 56"/>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5166348" y="4410844"/>
            <a:ext cx="442105" cy="381818"/>
          </a:xfrm>
          <a:prstGeom prst="rect">
            <a:avLst/>
          </a:prstGeom>
        </p:spPr>
      </p:pic>
      <p:pic>
        <p:nvPicPr>
          <p:cNvPr id="134" name="Picture 1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33347" y="4612629"/>
            <a:ext cx="450608" cy="333512"/>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63507" y="4612382"/>
            <a:ext cx="345672" cy="352041"/>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7634" y="4615717"/>
            <a:ext cx="450608" cy="327336"/>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36383" y="2839715"/>
            <a:ext cx="790107" cy="574382"/>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84655" y="2845891"/>
            <a:ext cx="395054" cy="549678"/>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77559" y="2870595"/>
            <a:ext cx="401226" cy="500269"/>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54459" y="2827362"/>
            <a:ext cx="796280" cy="586735"/>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554723" y="857980"/>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endParaRPr lang="en-US" sz="1324" b="0"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313983" y="1186771"/>
            <a:ext cx="4016022"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Automation</a:t>
            </a:r>
          </a:p>
        </p:txBody>
      </p:sp>
      <p:sp>
        <p:nvSpPr>
          <p:cNvPr id="171" name="Rectangle 170"/>
          <p:cNvSpPr/>
          <p:nvPr/>
        </p:nvSpPr>
        <p:spPr>
          <a:xfrm>
            <a:off x="288707" y="1818001"/>
            <a:ext cx="3927630" cy="3941720"/>
          </a:xfrm>
          <a:prstGeom prst="rect">
            <a:avLst/>
          </a:prstGeom>
        </p:spPr>
        <p:txBody>
          <a:bodyPr wrap="square" lIns="134464" rIns="134464">
            <a:spAutoFit/>
          </a:bodyPr>
          <a:lstStyle/>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&amp; PS Workflow Engines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Use your existing PS scripts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Checkpoint/Parallel if needed</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Author PS, PSWF, Graphical runbooks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Gallery – 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Extensibility, integration</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Assets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global store for variables, credentials, …</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Schedules</a:t>
            </a:r>
            <a:endParaRPr lang="en-US" sz="1176" b="0" kern="0" dirty="0">
              <a:solidFill>
                <a:srgbClr val="000000"/>
              </a:solidFill>
              <a:latin typeface="Calibri" panose="020F0502020204030204" pitchFamily="34" charset="0"/>
              <a:cs typeface="Calibri" panose="020F0502020204030204" pitchFamily="34" charset="0"/>
            </a:endParaRPr>
          </a:p>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Jobs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Troubleshoot/audit via job history</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DSC</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Configurations, Pull service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Node Management &amp; Reporting</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Hybrid Runbook Workers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Install on any machine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only outbound ports</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Webhooks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URL to start runbook remotely</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6528620" y="2286659"/>
            <a:ext cx="750566" cy="47678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000000"/>
              </a:solidFill>
              <a:latin typeface="Segoe UI"/>
              <a:cs typeface="+mn-cs"/>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5191708" y="2207231"/>
            <a:ext cx="87374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6096409" y="3811881"/>
            <a:ext cx="632033" cy="1172192"/>
          </a:xfrm>
          <a:prstGeom prst="rect">
            <a:avLst/>
          </a:prstGeom>
          <a:solidFill>
            <a:srgbClr val="505050">
              <a:lumMod val="75000"/>
              <a:lumOff val="25000"/>
            </a:srgbClr>
          </a:solidFill>
          <a:ln>
            <a:noFill/>
          </a:ln>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6577097" y="2158002"/>
            <a:ext cx="1794638" cy="84897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68561" tIns="34280" rIns="68561" bIns="34280" numCol="1" anchor="t" anchorCtr="0" compatLnSpc="1">
            <a:prstTxWarp prst="textNoShape">
              <a:avLst/>
            </a:prstTxWarp>
            <a:noAutofit/>
          </a:bodyPr>
          <a:lstStyle/>
          <a:p>
            <a:pPr algn="ctr" defTabSz="685800">
              <a:spcBef>
                <a:spcPts val="0"/>
              </a:spcBef>
              <a:spcAft>
                <a:spcPts val="0"/>
              </a:spcAft>
              <a:defRPr/>
            </a:pPr>
            <a:endParaRPr lang="en-US" sz="1223" b="0" kern="0" dirty="0">
              <a:solidFill>
                <a:srgbClr val="505050"/>
              </a:solidFill>
              <a:latin typeface="Segoe UI"/>
              <a:cs typeface="+mn-cs"/>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7959460" y="3145361"/>
            <a:ext cx="0" cy="507170"/>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7394133" y="3616250"/>
            <a:ext cx="1181887" cy="1187683"/>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1223" b="0" kern="0" spc="-38" dirty="0">
                    <a:solidFill>
                      <a:prstClr val="black"/>
                    </a:solidFill>
                    <a:latin typeface="Segoe UI"/>
                    <a:cs typeface="+mn-cs"/>
                  </a:rPr>
                  <a:t>Hybrid Worker</a:t>
                </a:r>
                <a:endParaRPr lang="en-US" sz="714" b="0" kern="0" spc="-38" dirty="0">
                  <a:solidFill>
                    <a:prstClr val="black"/>
                  </a:solidFill>
                  <a:latin typeface="Segoe UI"/>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cs typeface="+mn-cs"/>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cs typeface="+mn-cs"/>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gradFill>
                      <a:gsLst>
                        <a:gs pos="0">
                          <a:srgbClr val="505050"/>
                        </a:gs>
                        <a:gs pos="100000">
                          <a:srgbClr val="505050"/>
                        </a:gs>
                      </a:gsLst>
                      <a:lin ang="5400000" scaled="1"/>
                    </a:gradFill>
                    <a:latin typeface="Segoe UI"/>
                    <a:cs typeface="+mn-cs"/>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5299923" y="2223408"/>
            <a:ext cx="1086806" cy="7384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85328">
              <a:lnSpc>
                <a:spcPct val="90000"/>
              </a:lnSpc>
              <a:defRPr/>
            </a:pPr>
            <a:endParaRPr lang="en-US" sz="1050" kern="0" spc="-38" dirty="0">
              <a:solidFill>
                <a:srgbClr val="505050">
                  <a:lumMod val="50000"/>
                </a:srgbClr>
              </a:solidFill>
              <a:latin typeface="Segoe UI Light"/>
              <a:cs typeface="+mn-cs"/>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6433911" y="2452331"/>
            <a:ext cx="101533" cy="23634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5082401" y="3987787"/>
            <a:ext cx="361556" cy="350343"/>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714" b="0" kern="0" spc="-38" dirty="0">
                <a:solidFill>
                  <a:prstClr val="black"/>
                </a:solidFill>
                <a:latin typeface="Segoe UI"/>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4926136" y="3603936"/>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solidFill>
                  <a:prstClr val="black"/>
                </a:solidFill>
                <a:latin typeface="Segoe UI"/>
                <a:cs typeface="+mn-cs"/>
              </a:rPr>
              <a:t>Orchestrator</a:t>
            </a:r>
            <a:endParaRPr lang="en-US" sz="714" b="0" kern="0" spc="-38" dirty="0">
              <a:solidFill>
                <a:prstClr val="black"/>
              </a:solidFill>
              <a:latin typeface="Segoe UI"/>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5080129" y="3977948"/>
            <a:ext cx="723329" cy="851377"/>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675" b="0" kern="0" spc="-38" dirty="0">
                  <a:solidFill>
                    <a:prstClr val="black"/>
                  </a:solidFill>
                  <a:latin typeface="Segoe UI"/>
                  <a:cs typeface="+mn-cs"/>
                </a:rPr>
                <a:t>SMA</a:t>
              </a:r>
              <a:endParaRPr lang="en-US" sz="100" b="0" kern="0" spc="-38" dirty="0">
                <a:solidFill>
                  <a:prstClr val="black"/>
                </a:solidFill>
                <a:latin typeface="Segoe UI"/>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6134193" y="4028233"/>
            <a:ext cx="1129734" cy="95584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7341316" y="4204293"/>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6256897" y="4230706"/>
            <a:ext cx="898859" cy="803267"/>
          </a:xfrm>
          <a:prstGeom prst="rect">
            <a:avLst/>
          </a:prstGeom>
          <a:solidFill>
            <a:srgbClr val="505050">
              <a:lumMod val="50000"/>
              <a:lumOff val="50000"/>
            </a:srgbClr>
          </a:solidFill>
          <a:ln>
            <a:solidFill>
              <a:schemeClr val="tx2"/>
            </a:solidFill>
          </a:ln>
        </p:spPr>
        <p:txBody>
          <a:bodyPr wrap="square" lIns="137141" tIns="109713" rIns="137141" bIns="109713" rtlCol="0">
            <a:spAutoFit/>
          </a:bodyPr>
          <a:lstStyle/>
          <a:p>
            <a:pPr defTabSz="685328">
              <a:lnSpc>
                <a:spcPct val="90000"/>
              </a:lnSpc>
              <a:defRPr/>
            </a:pPr>
            <a:r>
              <a:rPr lang="en-US" sz="1050" b="0" kern="0" spc="-38" dirty="0">
                <a:solidFill>
                  <a:prstClr val="white"/>
                </a:solidFill>
                <a:latin typeface="Segoe UI"/>
                <a:cs typeface="+mn-cs"/>
              </a:rPr>
              <a:t>Hyper-V</a:t>
            </a:r>
          </a:p>
          <a:p>
            <a:pPr defTabSz="685328">
              <a:lnSpc>
                <a:spcPct val="90000"/>
              </a:lnSpc>
              <a:defRPr/>
            </a:pPr>
            <a:r>
              <a:rPr lang="en-US" sz="1050" b="0" kern="0" spc="-38" dirty="0">
                <a:solidFill>
                  <a:prstClr val="white"/>
                </a:solidFill>
                <a:latin typeface="Segoe UI"/>
                <a:cs typeface="+mn-cs"/>
              </a:rPr>
              <a:t>VMWare</a:t>
            </a:r>
          </a:p>
          <a:p>
            <a:pPr defTabSz="685328">
              <a:lnSpc>
                <a:spcPct val="90000"/>
              </a:lnSpc>
              <a:defRPr/>
            </a:pPr>
            <a:r>
              <a:rPr lang="en-US" sz="1050" b="0" kern="0" spc="-38" dirty="0">
                <a:solidFill>
                  <a:prstClr val="white"/>
                </a:solidFill>
                <a:latin typeface="Segoe UI"/>
                <a:cs typeface="+mn-cs"/>
              </a:rPr>
              <a:t>OpenStack</a:t>
            </a:r>
          </a:p>
          <a:p>
            <a:pPr defTabSz="685800" fontAlgn="auto">
              <a:lnSpc>
                <a:spcPct val="90000"/>
              </a:lnSpc>
              <a:spcBef>
                <a:spcPts val="0"/>
              </a:spcBef>
              <a:spcAft>
                <a:spcPts val="450"/>
              </a:spcAft>
              <a:defRPr/>
            </a:pPr>
            <a:endParaRPr lang="en-US" sz="1050" b="0" kern="0" dirty="0">
              <a:solidFill>
                <a:prstClr val="white"/>
              </a:solidFill>
              <a:latin typeface="Segoe UI"/>
              <a:cs typeface="+mn-cs"/>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5935796" y="4218012"/>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7443072" y="2364871"/>
            <a:ext cx="101057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7449797" y="2395604"/>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gradFill>
                  <a:gsLst>
                    <a:gs pos="0">
                      <a:srgbClr val="FFFFFF"/>
                    </a:gs>
                    <a:gs pos="100000">
                      <a:srgbClr val="FFFFFF"/>
                    </a:gs>
                  </a:gsLst>
                  <a:lin ang="5400000" scaled="0"/>
                </a:gradFill>
                <a:latin typeface="Segoe UI"/>
                <a:cs typeface="+mn-cs"/>
              </a:rPr>
              <a:t>Azure Automation</a:t>
            </a:r>
            <a:endParaRPr lang="en-US" sz="714" b="0" kern="0" spc="-38" dirty="0">
              <a:gradFill>
                <a:gsLst>
                  <a:gs pos="0">
                    <a:srgbClr val="FFFFFF"/>
                  </a:gs>
                  <a:gs pos="100000">
                    <a:srgbClr val="FFFFFF"/>
                  </a:gs>
                </a:gsLst>
                <a:lin ang="5400000" scaled="0"/>
              </a:gradFill>
              <a:latin typeface="Segoe UI"/>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404463" y="1944916"/>
            <a:ext cx="4065167"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100" kern="0" dirty="0">
              <a:solidFill>
                <a:srgbClr val="505050"/>
              </a:solidFill>
              <a:ea typeface="Segoe UI" pitchFamily="34" charset="0"/>
              <a:cs typeface="Segoe UI" pitchFamily="34" charset="0"/>
            </a:endParaRPr>
          </a:p>
          <a:p>
            <a:pPr defTabSz="699354">
              <a:lnSpc>
                <a:spcPct val="90000"/>
              </a:lnSpc>
              <a:spcBef>
                <a:spcPts val="450"/>
              </a:spcBef>
              <a:defRPr/>
            </a:pPr>
            <a:r>
              <a:rPr lang="en-US" sz="1500" kern="0" dirty="0">
                <a:solidFill>
                  <a:srgbClr val="505050"/>
                </a:solidFill>
                <a:ea typeface="Segoe UI" pitchFamily="34" charset="0"/>
                <a:cs typeface="Segoe UI" pitchFamily="34" charset="0"/>
              </a:rPr>
              <a:t>Balance of responsibility </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Cloud architectures</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Design for high-availability</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Leverage Microsoft resources</a:t>
            </a:r>
          </a:p>
          <a:p>
            <a:pPr defTabSz="699354">
              <a:lnSpc>
                <a:spcPct val="90000"/>
              </a:lnSpc>
              <a:defRPr/>
            </a:pPr>
            <a:br>
              <a:rPr lang="en-US" kern="0" dirty="0">
                <a:solidFill>
                  <a:srgbClr val="505050"/>
                </a:solidFill>
                <a:ea typeface="Segoe UI" pitchFamily="34" charset="0"/>
                <a:cs typeface="Segoe UI" pitchFamily="34" charset="0"/>
              </a:rPr>
            </a:br>
            <a:endParaRPr lang="en-US" sz="1500" kern="0" dirty="0">
              <a:solidFill>
                <a:srgbClr val="505050"/>
              </a:solidFill>
              <a:ea typeface="Segoe UI" pitchFamily="34" charset="0"/>
              <a:cs typeface="Segoe UI" pitchFamily="34" charset="0"/>
            </a:endParaRPr>
          </a:p>
        </p:txBody>
      </p:sp>
      <p:sp>
        <p:nvSpPr>
          <p:cNvPr id="22" name="Rectangle 21"/>
          <p:cNvSpPr/>
          <p:nvPr/>
        </p:nvSpPr>
        <p:spPr bwMode="auto">
          <a:xfrm>
            <a:off x="4622629" y="1944916"/>
            <a:ext cx="4144964"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1500" kern="0" dirty="0">
              <a:solidFill>
                <a:srgbClr val="505050"/>
              </a:solidFill>
              <a:ea typeface="Segoe UI" pitchFamily="34" charset="0"/>
              <a:cs typeface="Segoe UI" pitchFamily="34" charset="0"/>
            </a:endParaRPr>
          </a:p>
          <a:p>
            <a:pPr defTabSz="699354">
              <a:lnSpc>
                <a:spcPct val="90000"/>
              </a:lnSpc>
              <a:spcBef>
                <a:spcPts val="450"/>
              </a:spcBef>
              <a:defRPr/>
            </a:pPr>
            <a:r>
              <a:rPr lang="en-US" sz="1500" kern="0" dirty="0">
                <a:solidFill>
                  <a:srgbClr val="505050"/>
                </a:solidFill>
                <a:ea typeface="Segoe UI" pitchFamily="34" charset="0"/>
                <a:cs typeface="Segoe UI" pitchFamily="34" charset="0"/>
              </a:rPr>
              <a:t>Service resiliency guide</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Cloud dev patterns &amp; practices</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Proactive and reactive support </a:t>
            </a:r>
          </a:p>
          <a:p>
            <a:pPr defTabSz="699354">
              <a:lnSpc>
                <a:spcPct val="90000"/>
              </a:lnSpc>
              <a:defRPr/>
            </a:pPr>
            <a:endParaRPr lang="en-US" kern="0" dirty="0">
              <a:solidFill>
                <a:srgbClr val="505050"/>
              </a:solidFill>
              <a:ea typeface="Segoe UI" pitchFamily="34" charset="0"/>
              <a:cs typeface="Segoe UI" pitchFamily="34" charset="0"/>
            </a:endParaRPr>
          </a:p>
        </p:txBody>
      </p:sp>
      <p:sp>
        <p:nvSpPr>
          <p:cNvPr id="7" name="Rectangle 6"/>
          <p:cNvSpPr/>
          <p:nvPr/>
        </p:nvSpPr>
        <p:spPr bwMode="auto">
          <a:xfrm>
            <a:off x="404463" y="3996727"/>
            <a:ext cx="8363130" cy="130839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342900"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kern="0" dirty="0">
              <a:solidFill>
                <a:srgbClr val="505050"/>
              </a:solidFill>
              <a:ea typeface="Segoe UI" pitchFamily="34" charset="0"/>
              <a:cs typeface="Segoe UI" pitchFamily="34" charset="0"/>
            </a:endParaRPr>
          </a:p>
          <a:p>
            <a:pPr defTabSz="699354">
              <a:lnSpc>
                <a:spcPct val="90000"/>
              </a:lnSpc>
              <a:defRPr/>
            </a:pPr>
            <a:r>
              <a:rPr lang="en-US" sz="15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4218283" y="3633666"/>
            <a:ext cx="684815" cy="450404"/>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grpSp>
      <p:sp>
        <p:nvSpPr>
          <p:cNvPr id="3" name="Title 2">
            <a:extLst>
              <a:ext uri="{FF2B5EF4-FFF2-40B4-BE49-F238E27FC236}">
                <a16:creationId xmlns:a16="http://schemas.microsoft.com/office/drawing/2014/main" id="{0D3AC0D3-823B-44AC-829B-F1AE00F8056F}"/>
              </a:ext>
            </a:extLst>
          </p:cNvPr>
          <p:cNvSpPr>
            <a:spLocks noGrp="1"/>
          </p:cNvSpPr>
          <p:nvPr>
            <p:ph type="title"/>
          </p:nvPr>
        </p:nvSpPr>
        <p:spPr/>
        <p:txBody>
          <a:bodyPr/>
          <a:lstStyle/>
          <a:p>
            <a:r>
              <a:rPr lang="en-US" dirty="0"/>
              <a:t>Azure is a cloud partnership</a:t>
            </a:r>
          </a:p>
        </p:txBody>
      </p:sp>
    </p:spTree>
    <p:extLst>
      <p:ext uri="{BB962C8B-B14F-4D97-AF65-F5344CB8AC3E}">
        <p14:creationId xmlns:p14="http://schemas.microsoft.com/office/powerpoint/2010/main" val="2383031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01931" y="1749371"/>
            <a:ext cx="8741880" cy="1117229"/>
          </a:xfrm>
        </p:spPr>
        <p:txBody>
          <a:bodyPr/>
          <a:lstStyle/>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Automating repeatable, identical tasks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Creating resources such as VMs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9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39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19" name="Text Placeholder 18">
            <a:extLst>
              <a:ext uri="{FF2B5EF4-FFF2-40B4-BE49-F238E27FC236}">
                <a16:creationId xmlns:a16="http://schemas.microsoft.com/office/drawing/2014/main" id="{98FF8C5C-E646-482F-BC1E-19BA1B0EAAF8}"/>
              </a:ext>
            </a:extLst>
          </p:cNvPr>
          <p:cNvSpPr>
            <a:spLocks noGrp="1"/>
          </p:cNvSpPr>
          <p:nvPr>
            <p:ph type="body" sz="quarter" idx="10"/>
          </p:nvPr>
        </p:nvSpPr>
        <p:spPr>
          <a:xfrm>
            <a:off x="261188" y="5798546"/>
            <a:ext cx="8574837" cy="919494"/>
          </a:xfrm>
        </p:spPr>
        <p:txBody>
          <a:bodyPr/>
          <a:lstStyle/>
          <a:p>
            <a:r>
              <a:rPr lang="en-US" dirty="0">
                <a:latin typeface="Segoe UI Light" panose="020B0502040204020203" pitchFamily="34" charset="0"/>
                <a:cs typeface="Segoe UI Light" panose="020B0502040204020203" pitchFamily="34" charset="0"/>
                <a:hlinkClick r:id="rId3"/>
              </a:rPr>
              <a:t>https://aka.ms/azmonitor/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4"/>
              </a:rPr>
              <a:t>http://aka.ms/azureadvisor/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5"/>
              </a:rPr>
              <a:t>http://aka.ms/azureresourcehealth/</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3" name="Rectangle 2">
            <a:extLst>
              <a:ext uri="{FF2B5EF4-FFF2-40B4-BE49-F238E27FC236}">
                <a16:creationId xmlns:a16="http://schemas.microsoft.com/office/drawing/2014/main" id="{FBBC3E18-E875-4469-9AAA-14BF1307802F}"/>
              </a:ext>
            </a:extLst>
          </p:cNvPr>
          <p:cNvSpPr/>
          <p:nvPr/>
        </p:nvSpPr>
        <p:spPr>
          <a:xfrm>
            <a:off x="3201401" y="2640200"/>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6190754" y="2640201"/>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198634" y="2640200"/>
            <a:ext cx="2770239"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3398727" y="2805799"/>
            <a:ext cx="2768800"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6337210" y="2805799"/>
            <a:ext cx="2643926" cy="369332"/>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914247" fontAlgn="auto">
              <a:spcBef>
                <a:spcPts val="0"/>
              </a:spcBef>
              <a:spcAft>
                <a:spcPts val="0"/>
              </a:spcAft>
            </a:pPr>
            <a:r>
              <a:rPr lang="en-US" sz="1800" b="0" dirty="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449493" y="2805798"/>
            <a:ext cx="2451254"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3398728"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6337210"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375118" y="3149875"/>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3398728" y="3181678"/>
            <a:ext cx="2363432" cy="1623521"/>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6405230" y="3192921"/>
            <a:ext cx="2400784"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449494" y="3198008"/>
            <a:ext cx="2302727"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454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sz="4000" dirty="0"/>
              <a:t>Design an application monitoring and alerting strategy</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p:txBody>
          <a:bodyPr>
            <a:normAutofit fontScale="92500" lnSpcReduction="20000"/>
          </a:bodyPr>
          <a:lstStyle/>
          <a:p>
            <a:r>
              <a:rPr lang="en-US" sz="2400" dirty="0"/>
              <a:t>Determine the appropriate Microsoft products and services for monitoring applications on Azure</a:t>
            </a:r>
          </a:p>
          <a:p>
            <a:r>
              <a:rPr lang="en-US" sz="2400" dirty="0"/>
              <a:t>Define solutions for analyzing logs and enabling alerts using Azure Log Analytics</a:t>
            </a:r>
          </a:p>
          <a:p>
            <a:r>
              <a:rPr lang="en-US" sz="2400" dirty="0"/>
              <a:t>Define solutions for analyzing performance metrics and enabling alerts using Azure Monitor</a:t>
            </a:r>
          </a:p>
          <a:p>
            <a:r>
              <a:rPr lang="en-US" sz="2400" dirty="0"/>
              <a:t>Define a solution for monitoring applications and enabling alerts using Application Insights</a:t>
            </a:r>
          </a:p>
        </p:txBody>
      </p:sp>
      <p:sp>
        <p:nvSpPr>
          <p:cNvPr id="7" name="Text Placeholder 6">
            <a:extLst>
              <a:ext uri="{FF2B5EF4-FFF2-40B4-BE49-F238E27FC236}">
                <a16:creationId xmlns:a16="http://schemas.microsoft.com/office/drawing/2014/main" id="{609ADB62-C7AA-4B53-83A9-55D5B7B0E64C}"/>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1"/>
          </p:nvPr>
        </p:nvSpPr>
        <p:spPr/>
        <p:txBody>
          <a:bodyPr/>
          <a:lstStyle/>
          <a:p>
            <a:r>
              <a:rPr lang="en-US" dirty="0"/>
              <a:t>https://www.microsoft.com/en-ie/learning/exam-70-535.aspx</a:t>
            </a:r>
          </a:p>
        </p:txBody>
      </p:sp>
      <p:sp>
        <p:nvSpPr>
          <p:cNvPr id="9" name="Freeform 5">
            <a:extLst>
              <a:ext uri="{FF2B5EF4-FFF2-40B4-BE49-F238E27FC236}">
                <a16:creationId xmlns:a16="http://schemas.microsoft.com/office/drawing/2014/main" id="{26B06E6A-C504-410A-A73A-4BDD0072EA91}"/>
              </a:ext>
            </a:extLst>
          </p:cNvPr>
          <p:cNvSpPr>
            <a:spLocks/>
          </p:cNvSpPr>
          <p:nvPr/>
        </p:nvSpPr>
        <p:spPr bwMode="auto">
          <a:xfrm>
            <a:off x="597160" y="2946792"/>
            <a:ext cx="2243471" cy="1277323"/>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icture 2" descr="Image result for triangle alert azure">
            <a:extLst>
              <a:ext uri="{FF2B5EF4-FFF2-40B4-BE49-F238E27FC236}">
                <a16:creationId xmlns:a16="http://schemas.microsoft.com/office/drawing/2014/main" id="{8220256E-2D0D-4EB0-9F66-F5111962997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20881" y="3267169"/>
            <a:ext cx="1367494" cy="136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33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3018619" y="3570156"/>
            <a:ext cx="958052" cy="2862805"/>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grpSp>
        <p:nvGrpSpPr>
          <p:cNvPr id="34" name="Group 33"/>
          <p:cNvGrpSpPr/>
          <p:nvPr/>
        </p:nvGrpSpPr>
        <p:grpSpPr>
          <a:xfrm>
            <a:off x="2377670" y="3684069"/>
            <a:ext cx="1121826" cy="3020306"/>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sp>
        <p:nvSpPr>
          <p:cNvPr id="64" name="Freeform 111"/>
          <p:cNvSpPr>
            <a:spLocks/>
          </p:cNvSpPr>
          <p:nvPr/>
        </p:nvSpPr>
        <p:spPr bwMode="auto">
          <a:xfrm>
            <a:off x="6143548" y="3752168"/>
            <a:ext cx="1287719" cy="2913850"/>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5" name="Freeform 113"/>
          <p:cNvSpPr>
            <a:spLocks/>
          </p:cNvSpPr>
          <p:nvPr/>
        </p:nvSpPr>
        <p:spPr bwMode="auto">
          <a:xfrm>
            <a:off x="5429392" y="3505021"/>
            <a:ext cx="979089" cy="292794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66" name="Group 65"/>
          <p:cNvGrpSpPr/>
          <p:nvPr/>
        </p:nvGrpSpPr>
        <p:grpSpPr>
          <a:xfrm>
            <a:off x="3422242" y="3207446"/>
            <a:ext cx="1234892" cy="3324712"/>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nvGrpSpPr>
          <p:cNvPr id="95" name="Group 94"/>
          <p:cNvGrpSpPr/>
          <p:nvPr/>
        </p:nvGrpSpPr>
        <p:grpSpPr>
          <a:xfrm>
            <a:off x="4700788" y="3066620"/>
            <a:ext cx="1239208" cy="3428339"/>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nvGrpSpPr>
          <p:cNvPr id="125" name="Group 124"/>
          <p:cNvGrpSpPr/>
          <p:nvPr/>
        </p:nvGrpSpPr>
        <p:grpSpPr>
          <a:xfrm>
            <a:off x="4160105" y="3156112"/>
            <a:ext cx="1129812" cy="3376048"/>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B4009E"/>
                    </a:solidFill>
                    <a:latin typeface="Segoe UI"/>
                    <a:cs typeface="+mn-cs"/>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grpSp>
        <p:nvGrpSpPr>
          <p:cNvPr id="158" name="Group 157"/>
          <p:cNvGrpSpPr/>
          <p:nvPr/>
        </p:nvGrpSpPr>
        <p:grpSpPr>
          <a:xfrm>
            <a:off x="526502" y="3778832"/>
            <a:ext cx="1903647" cy="626270"/>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9" name="Group 158"/>
          <p:cNvGrpSpPr/>
          <p:nvPr/>
        </p:nvGrpSpPr>
        <p:grpSpPr>
          <a:xfrm>
            <a:off x="743914" y="2749342"/>
            <a:ext cx="2067404" cy="685667"/>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3" name="Group 162"/>
          <p:cNvGrpSpPr/>
          <p:nvPr/>
        </p:nvGrpSpPr>
        <p:grpSpPr>
          <a:xfrm>
            <a:off x="2946812" y="2047223"/>
            <a:ext cx="2065823" cy="903787"/>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6" name="Group 165"/>
          <p:cNvGrpSpPr/>
          <p:nvPr/>
        </p:nvGrpSpPr>
        <p:grpSpPr>
          <a:xfrm>
            <a:off x="5301321" y="2184524"/>
            <a:ext cx="2065823" cy="903787"/>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9" name="Group 168"/>
          <p:cNvGrpSpPr/>
          <p:nvPr/>
        </p:nvGrpSpPr>
        <p:grpSpPr>
          <a:xfrm>
            <a:off x="6658652" y="3049799"/>
            <a:ext cx="2220575" cy="698050"/>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7287160" y="4174781"/>
            <a:ext cx="1625554" cy="598004"/>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314" fontAlgn="auto">
                <a:lnSpc>
                  <a:spcPct val="90000"/>
                </a:lnSpc>
                <a:spcBef>
                  <a:spcPts val="0"/>
                </a:spcBef>
                <a:spcAft>
                  <a:spcPts val="459"/>
                </a:spcAft>
                <a:buSzPct val="90000"/>
              </a:pPr>
              <a:r>
                <a:rPr lang="en-US" sz="1200" b="0" dirty="0">
                  <a:solidFill>
                    <a:srgbClr val="0078D7"/>
                  </a:solidFill>
                  <a:latin typeface="Segoe UI"/>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505887" y="3820754"/>
            <a:ext cx="554857" cy="554857"/>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72739" y="1667836"/>
            <a:ext cx="5250299" cy="315778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505050"/>
                </a:solidFill>
                <a:latin typeface="Segoe UI" panose="020B0502040204020203" pitchFamily="34" charset="0"/>
              </a:rPr>
              <a:t>Collect and correlate data from multiple sources</a:t>
            </a:r>
          </a:p>
          <a:p>
            <a:r>
              <a:rPr lang="en-US" sz="1800" dirty="0">
                <a:solidFill>
                  <a:srgbClr val="505050"/>
                </a:solidFill>
                <a:latin typeface="Segoe UI" panose="020B0502040204020203" pitchFamily="34" charset="0"/>
              </a:rPr>
              <a:t>Collect and analyze Azure activity logs</a:t>
            </a:r>
          </a:p>
          <a:p>
            <a:r>
              <a:rPr lang="en-US" sz="1800" dirty="0">
                <a:solidFill>
                  <a:srgbClr val="505050"/>
                </a:solidFill>
                <a:latin typeface="Segoe UI" panose="020B0502040204020203" pitchFamily="34" charset="0"/>
              </a:rPr>
              <a:t>Customize dashboards to focus on what matters most to you</a:t>
            </a:r>
          </a:p>
          <a:p>
            <a:r>
              <a:rPr lang="en-US" sz="1800" dirty="0">
                <a:solidFill>
                  <a:srgbClr val="505050"/>
                </a:solidFill>
                <a:latin typeface="Segoe UI" panose="020B0502040204020203" pitchFamily="34" charset="0"/>
              </a:rPr>
              <a:t>Perform rich data exploration with interactive queries</a:t>
            </a:r>
          </a:p>
          <a:p>
            <a:r>
              <a:rPr lang="en-US" sz="1800" dirty="0">
                <a:solidFill>
                  <a:srgbClr val="505050"/>
                </a:solidFill>
                <a:latin typeface="Segoe UI" panose="020B0502040204020203" pitchFamily="34" charset="0"/>
              </a:rPr>
              <a:t>Use smart analytics powered by machine learning</a:t>
            </a:r>
          </a:p>
          <a:p>
            <a:r>
              <a:rPr lang="en-US" sz="1800" dirty="0">
                <a:solidFill>
                  <a:srgbClr val="505050"/>
                </a:solidFill>
                <a:latin typeface="Segoe UI" panose="020B0502040204020203" pitchFamily="34" charset="0"/>
              </a:rPr>
              <a:t>Turn insights into action with built-in notification and automation</a:t>
            </a:r>
          </a:p>
          <a:p>
            <a:endParaRPr lang="en-US" sz="1800" dirty="0">
              <a:solidFill>
                <a:srgbClr val="5F5F5F">
                  <a:alpha val="99000"/>
                </a:srgbClr>
              </a:solidFill>
              <a:latin typeface="Segoe UI"/>
            </a:endParaRPr>
          </a:p>
          <a:p>
            <a:pPr marL="2381" indent="0">
              <a:lnSpc>
                <a:spcPct val="100000"/>
              </a:lnSpc>
              <a:buNone/>
            </a:pPr>
            <a:endParaRPr lang="en-US" sz="18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Log Analytics</a:t>
            </a:r>
          </a:p>
        </p:txBody>
      </p:sp>
      <p:sp>
        <p:nvSpPr>
          <p:cNvPr id="4" name="Text Placeholder 3">
            <a:extLst>
              <a:ext uri="{FF2B5EF4-FFF2-40B4-BE49-F238E27FC236}">
                <a16:creationId xmlns:a16="http://schemas.microsoft.com/office/drawing/2014/main" id="{23D79F33-444D-43CD-8CFE-7A3421750263}"/>
              </a:ext>
            </a:extLst>
          </p:cNvPr>
          <p:cNvSpPr>
            <a:spLocks noGrp="1"/>
          </p:cNvSpPr>
          <p:nvPr>
            <p:ph type="body" sz="quarter" idx="10"/>
          </p:nvPr>
        </p:nvSpPr>
        <p:spPr/>
        <p:txBody>
          <a:bodyPr/>
          <a:lstStyle/>
          <a:p>
            <a:r>
              <a:rPr lang="en-US" dirty="0">
                <a:hlinkClick r:id="rId3"/>
              </a:rPr>
              <a:t>https://docs.microsoft.com/en-us/azure/log-analytics/log-analytics-overview</a:t>
            </a:r>
            <a:endParaRPr lang="en-US" dirty="0"/>
          </a:p>
          <a:p>
            <a:endParaRPr lang="en-US" dirty="0"/>
          </a:p>
        </p:txBody>
      </p:sp>
      <p:pic>
        <p:nvPicPr>
          <p:cNvPr id="2050" name="Picture 2" descr="https://azurecomcdn.azureedge.net/cvt-0977e077c364093de92527097be01c8146690f9a69e7b78112c7db59e9f730c8/images/page/services/operational-insights/00-overview.png">
            <a:extLst>
              <a:ext uri="{FF2B5EF4-FFF2-40B4-BE49-F238E27FC236}">
                <a16:creationId xmlns:a16="http://schemas.microsoft.com/office/drawing/2014/main" id="{C590A83E-3F81-4DB3-BAF5-CCE992A464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1188" y="1817980"/>
            <a:ext cx="225028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comcdn.azureedge.net/cvt-3fc01a0e37054acaf8f55d320dae6fcc78c149ce68244e35321c217d57b656e5/images/page/services/operational-insights/turn-insights.png">
            <a:extLst>
              <a:ext uri="{FF2B5EF4-FFF2-40B4-BE49-F238E27FC236}">
                <a16:creationId xmlns:a16="http://schemas.microsoft.com/office/drawing/2014/main" id="{CC9B1064-A517-4188-87C3-6C3CE882BF8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81941" y="4254096"/>
            <a:ext cx="1657350" cy="1707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39816" y="2568898"/>
            <a:ext cx="5696612" cy="164814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Segoe UI" panose="020B0502040204020203" pitchFamily="34" charset="0"/>
              </a:rPr>
              <a:t>View and manage all your monitoring data easily</a:t>
            </a:r>
          </a:p>
          <a:p>
            <a:r>
              <a:rPr lang="en-US" sz="2100" dirty="0">
                <a:solidFill>
                  <a:srgbClr val="505050"/>
                </a:solidFill>
                <a:latin typeface="Segoe UI" panose="020B0502040204020203" pitchFamily="34" charset="0"/>
              </a:rPr>
              <a:t>Set up alerts and take automated actions</a:t>
            </a:r>
          </a:p>
          <a:p>
            <a:r>
              <a:rPr lang="en-US" sz="2100" dirty="0">
                <a:solidFill>
                  <a:srgbClr val="505050"/>
                </a:solidFill>
                <a:latin typeface="Segoe UI" panose="020B0502040204020203" pitchFamily="34" charset="0"/>
              </a:rPr>
              <a:t>Diagnose operational issues quickly</a:t>
            </a:r>
          </a:p>
          <a:p>
            <a:r>
              <a:rPr lang="en-US" sz="2100" dirty="0">
                <a:solidFill>
                  <a:srgbClr val="505050"/>
                </a:solidFill>
                <a:latin typeface="Segoe UI" panose="020B0502040204020203" pitchFamily="34" charset="0"/>
              </a:rPr>
              <a:t>Integrate with your existing tools</a:t>
            </a:r>
          </a:p>
        </p:txBody>
      </p:sp>
      <p:sp>
        <p:nvSpPr>
          <p:cNvPr id="3" name="Title 2">
            <a:extLst>
              <a:ext uri="{FF2B5EF4-FFF2-40B4-BE49-F238E27FC236}">
                <a16:creationId xmlns:a16="http://schemas.microsoft.com/office/drawing/2014/main" id="{065C7B93-44D2-431E-8F0E-B2A578FED161}"/>
              </a:ext>
            </a:extLst>
          </p:cNvPr>
          <p:cNvSpPr>
            <a:spLocks noGrp="1"/>
          </p:cNvSpPr>
          <p:nvPr>
            <p:ph type="title"/>
          </p:nvPr>
        </p:nvSpPr>
        <p:spPr/>
        <p:txBody>
          <a:bodyPr/>
          <a:lstStyle/>
          <a:p>
            <a:r>
              <a:rPr lang="en-GB" dirty="0"/>
              <a:t>Azure Monitor</a:t>
            </a:r>
            <a:endParaRPr lang="en-US" dirty="0"/>
          </a:p>
        </p:txBody>
      </p:sp>
      <p:sp>
        <p:nvSpPr>
          <p:cNvPr id="5" name="Text Placeholder 4">
            <a:extLst>
              <a:ext uri="{FF2B5EF4-FFF2-40B4-BE49-F238E27FC236}">
                <a16:creationId xmlns:a16="http://schemas.microsoft.com/office/drawing/2014/main" id="{4C99EB61-F1A5-4341-8B31-12BAB601F47B}"/>
              </a:ext>
            </a:extLst>
          </p:cNvPr>
          <p:cNvSpPr>
            <a:spLocks noGrp="1"/>
          </p:cNvSpPr>
          <p:nvPr>
            <p:ph type="body" sz="quarter" idx="10"/>
          </p:nvPr>
        </p:nvSpPr>
        <p:spPr/>
        <p:txBody>
          <a:bodyPr/>
          <a:lstStyle/>
          <a:p>
            <a:r>
              <a:rPr lang="en-US" dirty="0">
                <a:hlinkClick r:id="rId3"/>
              </a:rPr>
              <a:t>https://docs.microsoft.com/en-us/azure/monitoring-and-diagnostics/monitoring-overview-azure-monitor</a:t>
            </a:r>
            <a:endParaRPr lang="en-US" dirty="0"/>
          </a:p>
          <a:p>
            <a:endParaRPr lang="en-US" dirty="0"/>
          </a:p>
        </p:txBody>
      </p:sp>
      <p:pic>
        <p:nvPicPr>
          <p:cNvPr id="5122" name="Picture 2" descr="https://azurecomcdn.azureedge.net/cvt-bcbb9a6e6a1c24ebb3ed88d9f84591af867675cffae130f25dcc934edcaf9d0f/images/page/services/monitor/manage-monitoring-data.png">
            <a:extLst>
              <a:ext uri="{FF2B5EF4-FFF2-40B4-BE49-F238E27FC236}">
                <a16:creationId xmlns:a16="http://schemas.microsoft.com/office/drawing/2014/main" id="{574FACBA-11ED-4574-8E92-C83F31D54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636" y="2691153"/>
            <a:ext cx="2278856"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375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4782</Words>
  <Application>Microsoft Office PowerPoint</Application>
  <PresentationFormat>On-screen Show (4:3)</PresentationFormat>
  <Paragraphs>601</Paragraphs>
  <Slides>41</Slides>
  <Notes>38</Notes>
  <HiddenSlides>0</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41</vt:i4>
      </vt:variant>
    </vt:vector>
  </HeadingPairs>
  <TitlesOfParts>
    <vt:vector size="65" baseType="lpstr">
      <vt:lpstr>MS PGothic</vt:lpstr>
      <vt:lpstr>Segoe Pro</vt:lpstr>
      <vt:lpstr>Times New Roman</vt:lpstr>
      <vt:lpstr>Verdana</vt:lpstr>
      <vt:lpstr>Segoe UI Semibold</vt:lpstr>
      <vt:lpstr>Calibri</vt:lpstr>
      <vt:lpstr>Consolas</vt:lpstr>
      <vt:lpstr>Courier New</vt:lpstr>
      <vt:lpstr>Segoe UI Bold</vt:lpstr>
      <vt:lpstr>Calibri Light</vt:lpstr>
      <vt:lpstr>Segoe Semibold</vt:lpstr>
      <vt:lpstr>Wingdings</vt:lpstr>
      <vt:lpstr>Segoe UI Light</vt:lpstr>
      <vt:lpstr>Segoe UI</vt:lpstr>
      <vt:lpstr>Mangal</vt:lpstr>
      <vt:lpstr>Arial</vt:lpstr>
      <vt:lpstr>Segoe UI (Body)</vt:lpstr>
      <vt:lpstr>Segoe UI Symbol</vt:lpstr>
      <vt:lpstr>Segoe UI Semilight</vt:lpstr>
      <vt:lpstr>NG_MOC_Core_ModuleNew2</vt:lpstr>
      <vt:lpstr>16_NG_MOC_Core_ModuleNew2</vt:lpstr>
      <vt:lpstr>2_COLOR TEMPLATE</vt:lpstr>
      <vt:lpstr>2_Office Theme</vt:lpstr>
      <vt:lpstr>Office Theme</vt:lpstr>
      <vt:lpstr>Azure Skill Up Architecting Microsoft Azure Solutions </vt:lpstr>
      <vt:lpstr>PowerPoint Presentation</vt:lpstr>
      <vt:lpstr>Design for Operations</vt:lpstr>
      <vt:lpstr>Azure is a cloud partnership</vt:lpstr>
      <vt:lpstr>Monitoring and Alerting</vt:lpstr>
      <vt:lpstr>Design an application monitoring and alerting strategy</vt:lpstr>
      <vt:lpstr>What does visibility mean to you?</vt:lpstr>
      <vt:lpstr>Log Analytics</vt:lpstr>
      <vt:lpstr>Azure Monitor</vt:lpstr>
      <vt:lpstr>Azure Application Insights</vt:lpstr>
      <vt:lpstr>Azure Application Insights</vt:lpstr>
      <vt:lpstr>Azure Application Insights</vt:lpstr>
      <vt:lpstr>Azure Application Insights</vt:lpstr>
      <vt:lpstr>Application Insights Ecosystem</vt:lpstr>
      <vt:lpstr>Design a platform monitoring and alerting strategy</vt:lpstr>
      <vt:lpstr>Full set of cloud management capabilities</vt:lpstr>
      <vt:lpstr>Security Center</vt:lpstr>
      <vt:lpstr>Azure Advisor</vt:lpstr>
      <vt:lpstr>Network Watcher</vt:lpstr>
      <vt:lpstr>Architecture</vt:lpstr>
      <vt:lpstr>Design an operations automation strategy</vt:lpstr>
      <vt:lpstr>Azure Automation</vt:lpstr>
      <vt:lpstr>Which to use?  </vt:lpstr>
      <vt:lpstr>Chef &amp; Puppet</vt:lpstr>
      <vt:lpstr>Desired State Configuration (DSC)</vt:lpstr>
      <vt:lpstr>Azure Event Grid</vt:lpstr>
      <vt:lpstr>Manage all events in one place</vt:lpstr>
      <vt:lpstr>Scenarios</vt:lpstr>
      <vt:lpstr>Appendix</vt:lpstr>
      <vt:lpstr>OMS Services</vt:lpstr>
      <vt:lpstr>Application Insights</vt:lpstr>
      <vt:lpstr>Application Map (Insights)</vt:lpstr>
      <vt:lpstr>Application Map (Insights)</vt:lpstr>
      <vt:lpstr>OMS Services – Log Analytics</vt:lpstr>
      <vt:lpstr>OMS Services – Process Automation</vt:lpstr>
      <vt:lpstr>OMS Services – Security And Compliance</vt:lpstr>
      <vt:lpstr>Azure Monitoring</vt:lpstr>
      <vt:lpstr>Supported workloads</vt:lpstr>
      <vt:lpstr>PowerPoint Presentation</vt:lpstr>
      <vt:lpstr>PowerShell for automation</vt:lpstr>
      <vt:lpstr>Azure Automation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2018-06-04T06:06:41Z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